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1_D3AB712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66" r:id="rId7"/>
    <p:sldId id="259" r:id="rId8"/>
    <p:sldId id="258" r:id="rId9"/>
    <p:sldId id="267" r:id="rId10"/>
    <p:sldId id="263" r:id="rId11"/>
    <p:sldId id="262" r:id="rId12"/>
    <p:sldId id="273" r:id="rId13"/>
    <p:sldId id="274" r:id="rId14"/>
    <p:sldId id="275" r:id="rId15"/>
    <p:sldId id="276" r:id="rId16"/>
    <p:sldId id="268" r:id="rId17"/>
    <p:sldId id="269" r:id="rId18"/>
    <p:sldId id="270" r:id="rId19"/>
    <p:sldId id="271" r:id="rId20"/>
    <p:sldId id="277" r:id="rId21"/>
    <p:sldId id="260" r:id="rId22"/>
    <p:sldId id="278" r:id="rId23"/>
    <p:sldId id="26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561398-40C1-09E8-8266-59B6F45AB0D3}" name="Nadège Riche" initials="NR" userId="S::n.riche@lianescooperation.org::af5b8f4b-d221-4039-bd63-60c85a2175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01A"/>
    <a:srgbClr val="F59C2B"/>
    <a:srgbClr val="199C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32"/>
  </p:normalViewPr>
  <p:slideViewPr>
    <p:cSldViewPr snapToGrid="0">
      <p:cViewPr varScale="1">
        <p:scale>
          <a:sx n="10" d="100"/>
          <a:sy n="10" d="100"/>
        </p:scale>
        <p:origin x="1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ège Riche" userId="af5b8f4b-d221-4039-bd63-60c85a217587" providerId="ADAL" clId="{A5EFC901-EA07-42B2-A03F-8555AA94F0E0}"/>
    <pc:docChg chg="custSel addSld modSld">
      <pc:chgData name="Nadège Riche" userId="af5b8f4b-d221-4039-bd63-60c85a217587" providerId="ADAL" clId="{A5EFC901-EA07-42B2-A03F-8555AA94F0E0}" dt="2026-05-27T13:24:50.309" v="792" actId="20577"/>
      <pc:docMkLst>
        <pc:docMk/>
      </pc:docMkLst>
      <pc:sldChg chg="modSp mod">
        <pc:chgData name="Nadège Riche" userId="af5b8f4b-d221-4039-bd63-60c85a217587" providerId="ADAL" clId="{A5EFC901-EA07-42B2-A03F-8555AA94F0E0}" dt="2026-05-27T10:28:34.623" v="758" actId="20577"/>
        <pc:sldMkLst>
          <pc:docMk/>
          <pc:sldMk cId="2170737895" sldId="257"/>
        </pc:sldMkLst>
        <pc:spChg chg="mod">
          <ac:chgData name="Nadège Riche" userId="af5b8f4b-d221-4039-bd63-60c85a217587" providerId="ADAL" clId="{A5EFC901-EA07-42B2-A03F-8555AA94F0E0}" dt="2026-05-27T10:28:34.623" v="758" actId="20577"/>
          <ac:spMkLst>
            <pc:docMk/>
            <pc:sldMk cId="2170737895" sldId="257"/>
            <ac:spMk id="5" creationId="{89F67D98-85AC-7139-E900-EEDB92301E81}"/>
          </ac:spMkLst>
        </pc:spChg>
      </pc:sldChg>
      <pc:sldChg chg="modSp mod">
        <pc:chgData name="Nadège Riche" userId="af5b8f4b-d221-4039-bd63-60c85a217587" providerId="ADAL" clId="{A5EFC901-EA07-42B2-A03F-8555AA94F0E0}" dt="2026-05-18T11:48:10.548" v="259" actId="6549"/>
        <pc:sldMkLst>
          <pc:docMk/>
          <pc:sldMk cId="3466253723" sldId="258"/>
        </pc:sldMkLst>
        <pc:spChg chg="mod">
          <ac:chgData name="Nadège Riche" userId="af5b8f4b-d221-4039-bd63-60c85a217587" providerId="ADAL" clId="{A5EFC901-EA07-42B2-A03F-8555AA94F0E0}" dt="2026-05-18T11:48:10.548" v="259" actId="6549"/>
          <ac:spMkLst>
            <pc:docMk/>
            <pc:sldMk cId="3466253723" sldId="258"/>
            <ac:spMk id="2" creationId="{6FB43733-ABC1-274E-70D2-2AE3AD7AE913}"/>
          </ac:spMkLst>
        </pc:spChg>
      </pc:sldChg>
      <pc:sldChg chg="addSp delSp modSp mod">
        <pc:chgData name="Nadège Riche" userId="af5b8f4b-d221-4039-bd63-60c85a217587" providerId="ADAL" clId="{A5EFC901-EA07-42B2-A03F-8555AA94F0E0}" dt="2026-05-18T14:10:15.267" v="754" actId="478"/>
        <pc:sldMkLst>
          <pc:docMk/>
          <pc:sldMk cId="2709289818" sldId="260"/>
        </pc:sldMkLst>
        <pc:spChg chg="mod">
          <ac:chgData name="Nadège Riche" userId="af5b8f4b-d221-4039-bd63-60c85a217587" providerId="ADAL" clId="{A5EFC901-EA07-42B2-A03F-8555AA94F0E0}" dt="2026-05-18T14:09:52.486" v="750" actId="1076"/>
          <ac:spMkLst>
            <pc:docMk/>
            <pc:sldMk cId="2709289818" sldId="260"/>
            <ac:spMk id="10" creationId="{21134C4E-FE06-A11E-B421-6D78E925561F}"/>
          </ac:spMkLst>
        </pc:spChg>
        <pc:spChg chg="mod">
          <ac:chgData name="Nadège Riche" userId="af5b8f4b-d221-4039-bd63-60c85a217587" providerId="ADAL" clId="{A5EFC901-EA07-42B2-A03F-8555AA94F0E0}" dt="2026-05-18T14:10:04.314" v="752" actId="207"/>
          <ac:spMkLst>
            <pc:docMk/>
            <pc:sldMk cId="2709289818" sldId="260"/>
            <ac:spMk id="17" creationId="{9C9B13B3-A1A5-D7DC-1018-88F51CE06387}"/>
          </ac:spMkLst>
        </pc:spChg>
      </pc:sldChg>
      <pc:sldChg chg="modSp mod">
        <pc:chgData name="Nadège Riche" userId="af5b8f4b-d221-4039-bd63-60c85a217587" providerId="ADAL" clId="{A5EFC901-EA07-42B2-A03F-8555AA94F0E0}" dt="2026-05-18T11:53:06.868" v="331" actId="20577"/>
        <pc:sldMkLst>
          <pc:docMk/>
          <pc:sldMk cId="2947260186" sldId="262"/>
        </pc:sldMkLst>
        <pc:spChg chg="mod">
          <ac:chgData name="Nadège Riche" userId="af5b8f4b-d221-4039-bd63-60c85a217587" providerId="ADAL" clId="{A5EFC901-EA07-42B2-A03F-8555AA94F0E0}" dt="2026-05-18T11:53:06.868" v="331" actId="20577"/>
          <ac:spMkLst>
            <pc:docMk/>
            <pc:sldMk cId="2947260186" sldId="262"/>
            <ac:spMk id="7" creationId="{5EA1987C-5C13-F990-0D56-BB4BE882FD3D}"/>
          </ac:spMkLst>
        </pc:spChg>
      </pc:sldChg>
      <pc:sldChg chg="modSp mod">
        <pc:chgData name="Nadège Riche" userId="af5b8f4b-d221-4039-bd63-60c85a217587" providerId="ADAL" clId="{A5EFC901-EA07-42B2-A03F-8555AA94F0E0}" dt="2026-05-18T11:49:05.798" v="313" actId="20577"/>
        <pc:sldMkLst>
          <pc:docMk/>
          <pc:sldMk cId="2069449164" sldId="263"/>
        </pc:sldMkLst>
        <pc:spChg chg="mod">
          <ac:chgData name="Nadège Riche" userId="af5b8f4b-d221-4039-bd63-60c85a217587" providerId="ADAL" clId="{A5EFC901-EA07-42B2-A03F-8555AA94F0E0}" dt="2026-05-18T11:49:05.798" v="313" actId="20577"/>
          <ac:spMkLst>
            <pc:docMk/>
            <pc:sldMk cId="2069449164" sldId="263"/>
            <ac:spMk id="7" creationId="{96CD37DB-EA6F-7EC4-C556-171246BCD25A}"/>
          </ac:spMkLst>
        </pc:spChg>
      </pc:sldChg>
      <pc:sldChg chg="addSp delSp modSp mod">
        <pc:chgData name="Nadège Riche" userId="af5b8f4b-d221-4039-bd63-60c85a217587" providerId="ADAL" clId="{A5EFC901-EA07-42B2-A03F-8555AA94F0E0}" dt="2026-05-18T11:43:43.595" v="192" actId="6549"/>
        <pc:sldMkLst>
          <pc:docMk/>
          <pc:sldMk cId="3952005942" sldId="266"/>
        </pc:sldMkLst>
        <pc:spChg chg="mod">
          <ac:chgData name="Nadège Riche" userId="af5b8f4b-d221-4039-bd63-60c85a217587" providerId="ADAL" clId="{A5EFC901-EA07-42B2-A03F-8555AA94F0E0}" dt="2026-05-18T11:40:25.322" v="74" actId="20577"/>
          <ac:spMkLst>
            <pc:docMk/>
            <pc:sldMk cId="3952005942" sldId="266"/>
            <ac:spMk id="7" creationId="{66F35330-4C9B-CC1D-4343-E77143CC5E04}"/>
          </ac:spMkLst>
        </pc:spChg>
        <pc:spChg chg="mod">
          <ac:chgData name="Nadège Riche" userId="af5b8f4b-d221-4039-bd63-60c85a217587" providerId="ADAL" clId="{A5EFC901-EA07-42B2-A03F-8555AA94F0E0}" dt="2026-05-18T11:43:21.236" v="143" actId="14100"/>
          <ac:spMkLst>
            <pc:docMk/>
            <pc:sldMk cId="3952005942" sldId="266"/>
            <ac:spMk id="9" creationId="{3DF740AE-5989-197D-074D-05A9DEF7D636}"/>
          </ac:spMkLst>
        </pc:spChg>
        <pc:spChg chg="mod">
          <ac:chgData name="Nadège Riche" userId="af5b8f4b-d221-4039-bd63-60c85a217587" providerId="ADAL" clId="{A5EFC901-EA07-42B2-A03F-8555AA94F0E0}" dt="2026-05-18T11:43:43.595" v="192" actId="6549"/>
          <ac:spMkLst>
            <pc:docMk/>
            <pc:sldMk cId="3952005942" sldId="266"/>
            <ac:spMk id="11" creationId="{019C0BC5-BF6A-D5C4-16B4-656233883135}"/>
          </ac:spMkLst>
        </pc:spChg>
        <pc:cxnChg chg="mod">
          <ac:chgData name="Nadège Riche" userId="af5b8f4b-d221-4039-bd63-60c85a217587" providerId="ADAL" clId="{A5EFC901-EA07-42B2-A03F-8555AA94F0E0}" dt="2026-05-18T11:43:27.010" v="145" actId="1076"/>
          <ac:cxnSpMkLst>
            <pc:docMk/>
            <pc:sldMk cId="3952005942" sldId="266"/>
            <ac:cxnSpMk id="12" creationId="{0378DA4A-767D-7C9E-80D7-E92363BA826A}"/>
          </ac:cxnSpMkLst>
        </pc:cxnChg>
        <pc:cxnChg chg="mod">
          <ac:chgData name="Nadège Riche" userId="af5b8f4b-d221-4039-bd63-60c85a217587" providerId="ADAL" clId="{A5EFC901-EA07-42B2-A03F-8555AA94F0E0}" dt="2026-05-18T11:43:24.725" v="144" actId="1076"/>
          <ac:cxnSpMkLst>
            <pc:docMk/>
            <pc:sldMk cId="3952005942" sldId="266"/>
            <ac:cxnSpMk id="14" creationId="{C4312BF0-9A72-5761-C4FE-627E079A6348}"/>
          </ac:cxnSpMkLst>
        </pc:cxnChg>
      </pc:sldChg>
      <pc:sldChg chg="modSp mod">
        <pc:chgData name="Nadège Riche" userId="af5b8f4b-d221-4039-bd63-60c85a217587" providerId="ADAL" clId="{A5EFC901-EA07-42B2-A03F-8555AA94F0E0}" dt="2026-05-18T11:48:43.241" v="304" actId="1076"/>
        <pc:sldMkLst>
          <pc:docMk/>
          <pc:sldMk cId="1468317468" sldId="267"/>
        </pc:sldMkLst>
        <pc:spChg chg="mod">
          <ac:chgData name="Nadège Riche" userId="af5b8f4b-d221-4039-bd63-60c85a217587" providerId="ADAL" clId="{A5EFC901-EA07-42B2-A03F-8555AA94F0E0}" dt="2026-05-18T11:48:43.241" v="304" actId="1076"/>
          <ac:spMkLst>
            <pc:docMk/>
            <pc:sldMk cId="1468317468" sldId="267"/>
            <ac:spMk id="5" creationId="{33961E13-1C63-1CE8-B148-A5AD3A96B2A3}"/>
          </ac:spMkLst>
        </pc:spChg>
      </pc:sldChg>
      <pc:sldChg chg="modSp mod">
        <pc:chgData name="Nadège Riche" userId="af5b8f4b-d221-4039-bd63-60c85a217587" providerId="ADAL" clId="{A5EFC901-EA07-42B2-A03F-8555AA94F0E0}" dt="2026-05-18T14:02:08.714" v="412" actId="20577"/>
        <pc:sldMkLst>
          <pc:docMk/>
          <pc:sldMk cId="56113547" sldId="269"/>
        </pc:sldMkLst>
        <pc:spChg chg="mod">
          <ac:chgData name="Nadège Riche" userId="af5b8f4b-d221-4039-bd63-60c85a217587" providerId="ADAL" clId="{A5EFC901-EA07-42B2-A03F-8555AA94F0E0}" dt="2026-05-18T14:02:08.714" v="412" actId="20577"/>
          <ac:spMkLst>
            <pc:docMk/>
            <pc:sldMk cId="56113547" sldId="269"/>
            <ac:spMk id="2" creationId="{F3C7F626-2C4F-C1F8-93BA-7E3A853ECA1F}"/>
          </ac:spMkLst>
        </pc:spChg>
        <pc:spChg chg="mod">
          <ac:chgData name="Nadège Riche" userId="af5b8f4b-d221-4039-bd63-60c85a217587" providerId="ADAL" clId="{A5EFC901-EA07-42B2-A03F-8555AA94F0E0}" dt="2026-05-18T14:01:42.700" v="363" actId="20577"/>
          <ac:spMkLst>
            <pc:docMk/>
            <pc:sldMk cId="56113547" sldId="269"/>
            <ac:spMk id="11" creationId="{8544DE6E-AB4E-0AB3-525A-0C497B230D2A}"/>
          </ac:spMkLst>
        </pc:spChg>
      </pc:sldChg>
      <pc:sldChg chg="modSp mod">
        <pc:chgData name="Nadège Riche" userId="af5b8f4b-d221-4039-bd63-60c85a217587" providerId="ADAL" clId="{A5EFC901-EA07-42B2-A03F-8555AA94F0E0}" dt="2026-05-18T14:00:23.430" v="344" actId="255"/>
        <pc:sldMkLst>
          <pc:docMk/>
          <pc:sldMk cId="3989981433" sldId="274"/>
        </pc:sldMkLst>
        <pc:spChg chg="mod">
          <ac:chgData name="Nadège Riche" userId="af5b8f4b-d221-4039-bd63-60c85a217587" providerId="ADAL" clId="{A5EFC901-EA07-42B2-A03F-8555AA94F0E0}" dt="2026-05-18T13:58:54.864" v="333"/>
          <ac:spMkLst>
            <pc:docMk/>
            <pc:sldMk cId="3989981433" sldId="274"/>
            <ac:spMk id="25" creationId="{E1EA0C2E-4C88-0FC5-8B32-770C6A3A3A62}"/>
          </ac:spMkLst>
        </pc:spChg>
        <pc:spChg chg="mod">
          <ac:chgData name="Nadège Riche" userId="af5b8f4b-d221-4039-bd63-60c85a217587" providerId="ADAL" clId="{A5EFC901-EA07-42B2-A03F-8555AA94F0E0}" dt="2026-05-18T13:58:54.864" v="333"/>
          <ac:spMkLst>
            <pc:docMk/>
            <pc:sldMk cId="3989981433" sldId="274"/>
            <ac:spMk id="26" creationId="{B4B6957F-71CC-F5CA-E8FD-9EFEE93728C5}"/>
          </ac:spMkLst>
        </pc:spChg>
        <pc:spChg chg="mod">
          <ac:chgData name="Nadège Riche" userId="af5b8f4b-d221-4039-bd63-60c85a217587" providerId="ADAL" clId="{A5EFC901-EA07-42B2-A03F-8555AA94F0E0}" dt="2026-05-18T14:00:23.430" v="344" actId="255"/>
          <ac:spMkLst>
            <pc:docMk/>
            <pc:sldMk cId="3989981433" sldId="274"/>
            <ac:spMk id="27" creationId="{094917C1-78A6-B728-7CC0-31B4DD5AA697}"/>
          </ac:spMkLst>
        </pc:spChg>
        <pc:grpChg chg="mod">
          <ac:chgData name="Nadège Riche" userId="af5b8f4b-d221-4039-bd63-60c85a217587" providerId="ADAL" clId="{A5EFC901-EA07-42B2-A03F-8555AA94F0E0}" dt="2026-05-18T13:58:54.864" v="333"/>
          <ac:grpSpMkLst>
            <pc:docMk/>
            <pc:sldMk cId="3989981433" sldId="274"/>
            <ac:grpSpMk id="24" creationId="{F6213347-512B-7B8B-A472-F87E26223C91}"/>
          </ac:grpSpMkLst>
        </pc:grpChg>
        <pc:cxnChg chg="mod">
          <ac:chgData name="Nadège Riche" userId="af5b8f4b-d221-4039-bd63-60c85a217587" providerId="ADAL" clId="{A5EFC901-EA07-42B2-A03F-8555AA94F0E0}" dt="2026-05-18T13:58:54.864" v="333"/>
          <ac:cxnSpMkLst>
            <pc:docMk/>
            <pc:sldMk cId="3989981433" sldId="274"/>
            <ac:cxnSpMk id="28" creationId="{9480EB1A-A779-EDC1-118F-E056903CDF36}"/>
          </ac:cxnSpMkLst>
        </pc:cxnChg>
        <pc:cxnChg chg="mod">
          <ac:chgData name="Nadège Riche" userId="af5b8f4b-d221-4039-bd63-60c85a217587" providerId="ADAL" clId="{A5EFC901-EA07-42B2-A03F-8555AA94F0E0}" dt="2026-05-18T13:58:54.864" v="333"/>
          <ac:cxnSpMkLst>
            <pc:docMk/>
            <pc:sldMk cId="3989981433" sldId="274"/>
            <ac:cxnSpMk id="29" creationId="{9E6A3531-7F81-7D00-B7A4-C76E6C7ED33A}"/>
          </ac:cxnSpMkLst>
        </pc:cxnChg>
      </pc:sldChg>
      <pc:sldChg chg="modSp mod">
        <pc:chgData name="Nadège Riche" userId="af5b8f4b-d221-4039-bd63-60c85a217587" providerId="ADAL" clId="{A5EFC901-EA07-42B2-A03F-8555AA94F0E0}" dt="2026-05-18T14:00:46.262" v="352" actId="20577"/>
        <pc:sldMkLst>
          <pc:docMk/>
          <pc:sldMk cId="2540472916" sldId="275"/>
        </pc:sldMkLst>
        <pc:spChg chg="mod">
          <ac:chgData name="Nadège Riche" userId="af5b8f4b-d221-4039-bd63-60c85a217587" providerId="ADAL" clId="{A5EFC901-EA07-42B2-A03F-8555AA94F0E0}" dt="2026-05-18T13:59:53.337" v="343" actId="6549"/>
          <ac:spMkLst>
            <pc:docMk/>
            <pc:sldMk cId="2540472916" sldId="275"/>
            <ac:spMk id="15" creationId="{6A42103C-C005-A292-D5A8-552C1A3090F4}"/>
          </ac:spMkLst>
        </pc:spChg>
        <pc:spChg chg="mod">
          <ac:chgData name="Nadège Riche" userId="af5b8f4b-d221-4039-bd63-60c85a217587" providerId="ADAL" clId="{A5EFC901-EA07-42B2-A03F-8555AA94F0E0}" dt="2026-05-18T14:00:46.262" v="352" actId="20577"/>
          <ac:spMkLst>
            <pc:docMk/>
            <pc:sldMk cId="2540472916" sldId="275"/>
            <ac:spMk id="21" creationId="{E7C612BA-5334-18FD-C191-D8986CF39B32}"/>
          </ac:spMkLst>
        </pc:spChg>
        <pc:spChg chg="mod">
          <ac:chgData name="Nadège Riche" userId="af5b8f4b-d221-4039-bd63-60c85a217587" providerId="ADAL" clId="{A5EFC901-EA07-42B2-A03F-8555AA94F0E0}" dt="2026-05-18T14:00:33.400" v="348" actId="20577"/>
          <ac:spMkLst>
            <pc:docMk/>
            <pc:sldMk cId="2540472916" sldId="275"/>
            <ac:spMk id="26" creationId="{1174A0A8-6557-8944-FA82-D0B69576B669}"/>
          </ac:spMkLst>
        </pc:spChg>
      </pc:sldChg>
      <pc:sldChg chg="modSp mod">
        <pc:chgData name="Nadège Riche" userId="af5b8f4b-d221-4039-bd63-60c85a217587" providerId="ADAL" clId="{A5EFC901-EA07-42B2-A03F-8555AA94F0E0}" dt="2026-05-18T14:01:03.096" v="359" actId="207"/>
        <pc:sldMkLst>
          <pc:docMk/>
          <pc:sldMk cId="2382506086" sldId="276"/>
        </pc:sldMkLst>
        <pc:spChg chg="mod">
          <ac:chgData name="Nadège Riche" userId="af5b8f4b-d221-4039-bd63-60c85a217587" providerId="ADAL" clId="{A5EFC901-EA07-42B2-A03F-8555AA94F0E0}" dt="2026-05-18T14:01:03.096" v="359" actId="207"/>
          <ac:spMkLst>
            <pc:docMk/>
            <pc:sldMk cId="2382506086" sldId="276"/>
            <ac:spMk id="3" creationId="{C2A8F4C4-31FD-2F26-ED79-2E68DB583BFD}"/>
          </ac:spMkLst>
        </pc:spChg>
      </pc:sldChg>
      <pc:sldChg chg="modSp mod">
        <pc:chgData name="Nadège Riche" userId="af5b8f4b-d221-4039-bd63-60c85a217587" providerId="ADAL" clId="{A5EFC901-EA07-42B2-A03F-8555AA94F0E0}" dt="2026-05-27T13:24:50.309" v="792" actId="20577"/>
        <pc:sldMkLst>
          <pc:docMk/>
          <pc:sldMk cId="2517487101" sldId="278"/>
        </pc:sldMkLst>
        <pc:spChg chg="mod">
          <ac:chgData name="Nadège Riche" userId="af5b8f4b-d221-4039-bd63-60c85a217587" providerId="ADAL" clId="{A5EFC901-EA07-42B2-A03F-8555AA94F0E0}" dt="2026-05-27T13:24:50.309" v="792" actId="20577"/>
          <ac:spMkLst>
            <pc:docMk/>
            <pc:sldMk cId="2517487101" sldId="278"/>
            <ac:spMk id="16" creationId="{F2DD6BCB-D925-747E-D853-4CD33D3CABA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virag\Dropbox\Family%20Room\2_Projets%20en%20cours\Lianes%20Coop&#233;ration%20-%20Cartographie%20dynamique%20de%20transition\Production\PART4_L6_Carte_Acteurs%20du%20change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Nombre de structure</a:t>
            </a:r>
            <a:r>
              <a:rPr lang="en-US" sz="1600" baseline="0" dirty="0"/>
              <a:t> par </a:t>
            </a:r>
            <a:r>
              <a:rPr lang="en-US" sz="1600" baseline="0" dirty="0" err="1"/>
              <a:t>s</a:t>
            </a:r>
            <a:r>
              <a:rPr lang="en-US" sz="1600" dirty="0" err="1"/>
              <a:t>ecteur</a:t>
            </a:r>
            <a:r>
              <a:rPr lang="en-US" sz="1600" baseline="0" dirty="0"/>
              <a:t> </a:t>
            </a:r>
            <a:r>
              <a:rPr lang="en-US" sz="1600" baseline="0" dirty="0" err="1"/>
              <a:t>géographique</a:t>
            </a:r>
            <a:r>
              <a:rPr lang="en-US" sz="1600" baseline="0" dirty="0"/>
              <a:t> </a:t>
            </a:r>
            <a:r>
              <a:rPr lang="en-US" sz="1600" baseline="0" dirty="0" err="1"/>
              <a:t>d'intervention</a:t>
            </a:r>
            <a:r>
              <a:rPr lang="en-US" sz="1600" baseline="0" dirty="0"/>
              <a:t>, </a:t>
            </a:r>
            <a:r>
              <a:rPr lang="en-US" sz="1600" baseline="0" dirty="0" err="1"/>
              <a:t>parmis</a:t>
            </a:r>
            <a:r>
              <a:rPr lang="en-US" sz="1600" baseline="0" dirty="0"/>
              <a:t>  l</a:t>
            </a:r>
            <a:r>
              <a:rPr lang="en-US" sz="1600" dirty="0"/>
              <a:t>es "</a:t>
            </a:r>
            <a:r>
              <a:rPr lang="en-US" sz="1600" dirty="0" err="1"/>
              <a:t>acteurs</a:t>
            </a:r>
            <a:r>
              <a:rPr lang="en-US" sz="1600" baseline="0" dirty="0"/>
              <a:t> du changement" </a:t>
            </a:r>
            <a:r>
              <a:rPr lang="en-US" sz="1600" baseline="0" dirty="0" err="1"/>
              <a:t>recensés</a:t>
            </a:r>
            <a:r>
              <a:rPr lang="en-US" sz="1600" baseline="0" dirty="0"/>
              <a:t> dans la </a:t>
            </a:r>
            <a:r>
              <a:rPr lang="en-US" sz="1600" baseline="0" dirty="0" err="1"/>
              <a:t>cartographie</a:t>
            </a:r>
            <a:endParaRPr lang="en-US" sz="1600" dirty="0"/>
          </a:p>
        </c:rich>
      </c:tx>
      <c:layout>
        <c:manualLayout>
          <c:xMode val="edge"/>
          <c:yMode val="edge"/>
          <c:x val="0.14262060697941059"/>
          <c:y val="4.13569553805774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'Liste des caractéristiques'!$J$2</c:f>
              <c:strCache>
                <c:ptCount val="1"/>
                <c:pt idx="0">
                  <c:v>Colonne1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C07-4FCC-9E0A-023323946CA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C07-4FCC-9E0A-023323946CA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C07-4FCC-9E0A-023323946CA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C07-4FCC-9E0A-023323946CA0}"/>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BC07-4FCC-9E0A-023323946CA0}"/>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BC07-4FCC-9E0A-023323946CA0}"/>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BC07-4FCC-9E0A-023323946CA0}"/>
              </c:ext>
            </c:extLst>
          </c:dPt>
          <c:dPt>
            <c:idx val="7"/>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F-BC07-4FCC-9E0A-023323946CA0}"/>
              </c:ext>
            </c:extLst>
          </c:dPt>
          <c:dPt>
            <c:idx val="8"/>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1-BC07-4FCC-9E0A-023323946CA0}"/>
              </c:ext>
            </c:extLst>
          </c:dPt>
          <c:dPt>
            <c:idx val="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13-BC07-4FCC-9E0A-023323946CA0}"/>
              </c:ext>
            </c:extLst>
          </c:dPt>
          <c:dLbls>
            <c:dLbl>
              <c:idx val="0"/>
              <c:layout>
                <c:manualLayout>
                  <c:x val="2.5936527327041738E-2"/>
                  <c:y val="6.6666666666666666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r>
                      <a:rPr lang="fr-FR" sz="1200" dirty="0"/>
                      <a:t> Communauté d’Agglomération des Deux Baies en Montreuillois (</a:t>
                    </a:r>
                    <a:fld id="{C2D7BB47-9B4D-4349-B83D-8B0C7AE8AE3F}" type="CATEGORYNAME">
                      <a:rPr lang="fr-FR" sz="1200" smtClean="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[NOM DE CATÉGORIE]</a:t>
                    </a:fld>
                    <a:r>
                      <a:rPr lang="fr-FR" sz="1200" dirty="0"/>
                      <a:t>) : </a:t>
                    </a:r>
                    <a:fld id="{8E396AB4-D603-41A4-ADA6-1775D881A0FC}" type="VALUE">
                      <a:rPr lang="fr-FR" sz="1200" baseline="0" smtClean="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[VALEUR]</a:t>
                    </a:fld>
                    <a:endParaRPr lang="fr-FR" sz="1200" dirty="0"/>
                  </a:p>
                </c:rich>
              </c:tx>
              <c:spPr>
                <a:solidFill>
                  <a:sysClr val="window" lastClr="FFFFFF">
                    <a:alpha val="75000"/>
                  </a:sysClr>
                </a:solid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48820594283446422"/>
                      <c:h val="6.8241469816272965E-2"/>
                    </c:manualLayout>
                  </c15:layout>
                  <c15:dlblFieldTable/>
                  <c15:showDataLabelsRange val="0"/>
                </c:ext>
                <c:ext xmlns:c16="http://schemas.microsoft.com/office/drawing/2014/chart" uri="{C3380CC4-5D6E-409C-BE32-E72D297353CC}">
                  <c16:uniqueId val="{00000001-BC07-4FCC-9E0A-023323946CA0}"/>
                </c:ext>
              </c:extLst>
            </c:dLbl>
            <c:dLbl>
              <c:idx val="1"/>
              <c:layout>
                <c:manualLayout>
                  <c:x val="-8.5093593592656632E-8"/>
                  <c:y val="3.700729075532224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Communauté d’agglomération du Boulonnais (</a:t>
                    </a:r>
                    <a:fld id="{6B7596FD-F89A-48C6-AAB3-09CB9A957992}" type="CATEGORYNAME">
                      <a:rPr lang="fr-FR" sz="1200" smtClean="0"/>
                      <a:pPr>
                        <a:defRPr sz="1200"/>
                      </a:pPr>
                      <a:t>[NOM DE CATÉGORIE]</a:t>
                    </a:fld>
                    <a:r>
                      <a:rPr lang="fr-FR" sz="1200" dirty="0"/>
                      <a:t>)</a:t>
                    </a:r>
                    <a:r>
                      <a:rPr lang="fr-FR" sz="1200" baseline="0" dirty="0"/>
                      <a:t> :  </a:t>
                    </a:r>
                    <a:fld id="{284EF8F1-1B90-419F-B249-E875E318A38D}"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7118778573365052"/>
                      <c:h val="6.8241469816272965E-2"/>
                    </c:manualLayout>
                  </c15:layout>
                  <c15:dlblFieldTable/>
                  <c15:showDataLabelsRange val="0"/>
                </c:ext>
                <c:ext xmlns:c16="http://schemas.microsoft.com/office/drawing/2014/chart" uri="{C3380CC4-5D6E-409C-BE32-E72D297353CC}">
                  <c16:uniqueId val="{00000003-BC07-4FCC-9E0A-023323946CA0}"/>
                </c:ext>
              </c:extLst>
            </c:dLbl>
            <c:dLbl>
              <c:idx val="2"/>
              <c:layout>
                <c:manualLayout>
                  <c:x val="-1.0806035450330674E-3"/>
                  <c:y val="7.169291338582677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Communauté de Communes de la Terre des Deux Caps (</a:t>
                    </a:r>
                    <a:fld id="{951A3526-474C-4EAF-ADAE-EF399DFC3D8B}" type="CATEGORYNAME">
                      <a:rPr lang="fr-FR" sz="1200" smtClean="0"/>
                      <a:pPr>
                        <a:defRPr sz="1200"/>
                      </a:pPr>
                      <a:t>[NOM DE CATÉGORIE]</a:t>
                    </a:fld>
                    <a:r>
                      <a:rPr lang="fr-FR" sz="1200" dirty="0"/>
                      <a:t>)</a:t>
                    </a:r>
                    <a:r>
                      <a:rPr lang="fr-FR" sz="1200" baseline="0" dirty="0"/>
                      <a:t> : </a:t>
                    </a:r>
                    <a:fld id="{E0B3BD84-B7B1-4E6B-8FEF-F06C7EBA3AC2}" type="VALUE">
                      <a:rPr lang="fr-FR" sz="1200" baseline="0" smtClean="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2666834925065724"/>
                      <c:h val="9.4488188976377951E-2"/>
                    </c:manualLayout>
                  </c15:layout>
                  <c15:dlblFieldTable/>
                  <c15:showDataLabelsRange val="0"/>
                </c:ext>
                <c:ext xmlns:c16="http://schemas.microsoft.com/office/drawing/2014/chart" uri="{C3380CC4-5D6E-409C-BE32-E72D297353CC}">
                  <c16:uniqueId val="{00000005-BC07-4FCC-9E0A-023323946CA0}"/>
                </c:ext>
              </c:extLst>
            </c:dLbl>
            <c:dLbl>
              <c:idx val="3"/>
              <c:layout>
                <c:manualLayout>
                  <c:x val="0"/>
                  <c:y val="-3.5185185185185319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r>
                      <a:rPr lang="fr-FR" sz="1200" dirty="0"/>
                      <a:t>Communauté d’Agglomération Grand Calais Terres et Mers (</a:t>
                    </a:r>
                    <a:fld id="{C15D9FFC-3E16-404A-95E1-973A2B1138A1}" type="CATEGORYNAME">
                      <a:rPr lang="fr-FR" sz="1200" smtClean="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[NOM DE CATÉGORIE]</a:t>
                    </a:fld>
                    <a:r>
                      <a:rPr lang="fr-FR" sz="1200" baseline="0" dirty="0"/>
                      <a:t>) :  </a:t>
                    </a:r>
                    <a:fld id="{4B7300FC-803E-41F2-9155-02D4FE5DBD64}" type="VALUE">
                      <a:rPr lang="fr-FR" sz="1200" baseline="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6643139422619547"/>
                      <c:h val="9.4488188976377951E-2"/>
                    </c:manualLayout>
                  </c15:layout>
                  <c15:dlblFieldTable/>
                  <c15:showDataLabelsRange val="0"/>
                </c:ext>
                <c:ext xmlns:c16="http://schemas.microsoft.com/office/drawing/2014/chart" uri="{C3380CC4-5D6E-409C-BE32-E72D297353CC}">
                  <c16:uniqueId val="{00000007-BC07-4FCC-9E0A-023323946CA0}"/>
                </c:ext>
              </c:extLst>
            </c:dLbl>
            <c:dLbl>
              <c:idx val="4"/>
              <c:layout>
                <c:manualLayout>
                  <c:x val="-6.4841318317604346E-3"/>
                  <c:y val="-3.518518518518518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Communauté de Communes de la Région d’Audruicq (</a:t>
                    </a:r>
                    <a:fld id="{AB04B85A-7791-47F7-BA31-4E0B50A8C2D0}" type="CATEGORYNAME">
                      <a:rPr lang="fr-FR" sz="1200" smtClean="0"/>
                      <a:pPr>
                        <a:defRPr sz="1200"/>
                      </a:pPr>
                      <a:t>[NOM DE CATÉGORIE]</a:t>
                    </a:fld>
                    <a:r>
                      <a:rPr lang="fr-FR" sz="1200" dirty="0"/>
                      <a:t>)</a:t>
                    </a:r>
                    <a:r>
                      <a:rPr lang="fr-FR" sz="1200" baseline="0" dirty="0"/>
                      <a:t> : </a:t>
                    </a:r>
                    <a:fld id="{102A550E-AFB0-4F94-86B5-6CE3DA1E4A35}"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0638305766129109"/>
                      <c:h val="9.4488188976377951E-2"/>
                    </c:manualLayout>
                  </c15:layout>
                  <c15:dlblFieldTable/>
                  <c15:showDataLabelsRange val="0"/>
                </c:ext>
                <c:ext xmlns:c16="http://schemas.microsoft.com/office/drawing/2014/chart" uri="{C3380CC4-5D6E-409C-BE32-E72D297353CC}">
                  <c16:uniqueId val="{00000009-BC07-4FCC-9E0A-023323946CA0}"/>
                </c:ext>
              </c:extLst>
            </c:dLbl>
            <c:dLbl>
              <c:idx val="5"/>
              <c:layout>
                <c:manualLayout>
                  <c:x val="3.8904876084156201E-2"/>
                  <c:y val="-0.10925925925925926"/>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0C084BB1-9F44-4D62-8AC3-74AE244E554F}" type="CATEGORYNAME">
                      <a:rPr lang="fr-FR" sz="1200" smtClean="0"/>
                      <a:pPr>
                        <a:defRPr sz="1200"/>
                      </a:pPr>
                      <a:t>[NOM DE CATÉGORIE]</a:t>
                    </a:fld>
                    <a:r>
                      <a:rPr lang="fr-FR" sz="1200" dirty="0"/>
                      <a:t> (Communauté urbaine</a:t>
                    </a:r>
                    <a:r>
                      <a:rPr lang="fr-FR" sz="1200" baseline="0" dirty="0"/>
                      <a:t> de Dunkerque) : </a:t>
                    </a:r>
                    <a:fld id="{ABFD77C2-462B-4A18-95B4-C3199EF45516}"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4810172360477559"/>
                      <c:h val="6.8241469816272965E-2"/>
                    </c:manualLayout>
                  </c15:layout>
                  <c15:dlblFieldTable/>
                  <c15:showDataLabelsRange val="0"/>
                </c:ext>
                <c:ext xmlns:c16="http://schemas.microsoft.com/office/drawing/2014/chart" uri="{C3380CC4-5D6E-409C-BE32-E72D297353CC}">
                  <c16:uniqueId val="{0000000B-BC07-4FCC-9E0A-023323946CA0}"/>
                </c:ext>
              </c:extLst>
            </c:dLbl>
            <c:dLbl>
              <c:idx val="6"/>
              <c:layout>
                <c:manualLayout>
                  <c:x val="-8.1846422061160884E-3"/>
                  <c:y val="7.2851195683872771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baseline="0" dirty="0"/>
                      <a:t>Département du Pas-de-Calais :  </a:t>
                    </a:r>
                    <a:fld id="{B7874062-D09A-4C30-B8DD-CFC07D629D4E}" type="VALUE">
                      <a:rPr lang="en-US" sz="1200" baseline="0"/>
                      <a:pPr>
                        <a:defRPr sz="1200"/>
                      </a:pPr>
                      <a:t>[VALEUR]</a:t>
                    </a:fld>
                    <a:endParaRPr lang="en-US"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570324324020745"/>
                      <c:h val="6.8241469816272965E-2"/>
                    </c:manualLayout>
                  </c15:layout>
                  <c15:dlblFieldTable/>
                  <c15:showDataLabelsRange val="0"/>
                </c:ext>
                <c:ext xmlns:c16="http://schemas.microsoft.com/office/drawing/2014/chart" uri="{C3380CC4-5D6E-409C-BE32-E72D297353CC}">
                  <c16:uniqueId val="{0000000D-BC07-4FCC-9E0A-023323946CA0}"/>
                </c:ext>
              </c:extLst>
            </c:dLbl>
            <c:dLbl>
              <c:idx val="7"/>
              <c:layout>
                <c:manualLayout>
                  <c:x val="8.5093593592656632E-8"/>
                  <c:y val="5.3280110819480898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Département du Nord : </a:t>
                    </a:r>
                    <a:fld id="{779C0BA1-433E-4CA0-A356-183B576796F3}" type="VALUE">
                      <a:rPr lang="en-US" sz="1200" baseline="0" smtClean="0"/>
                      <a:pPr>
                        <a:defRPr sz="1200"/>
                      </a:pPr>
                      <a:t>[VALEUR]</a:t>
                    </a:fld>
                    <a:endParaRPr lang="en-US" sz="120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497751061414936"/>
                      <c:h val="3.6745406824146981E-2"/>
                    </c:manualLayout>
                  </c15:layout>
                  <c15:dlblFieldTable/>
                  <c15:showDataLabelsRange val="0"/>
                </c:ext>
                <c:ext xmlns:c16="http://schemas.microsoft.com/office/drawing/2014/chart" uri="{C3380CC4-5D6E-409C-BE32-E72D297353CC}">
                  <c16:uniqueId val="{0000000F-BC07-4FCC-9E0A-023323946CA0}"/>
                </c:ext>
              </c:extLst>
            </c:dLbl>
            <c:dLbl>
              <c:idx val="8"/>
              <c:layout>
                <c:manualLayout>
                  <c:x val="-2.917848197708164E-2"/>
                  <c:y val="2.962962962962959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 Pôle Métropolitain Côte d’Opale : </a:t>
                    </a:r>
                    <a:r>
                      <a:rPr lang="fr-FR" sz="1200" baseline="0" dirty="0"/>
                      <a:t> </a:t>
                    </a:r>
                    <a:fld id="{94389EA6-71DC-4220-B3EB-D87233BB5AA7}"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41699485847488793"/>
                      <c:h val="3.6745406824146981E-2"/>
                    </c:manualLayout>
                  </c15:layout>
                  <c15:dlblFieldTable/>
                  <c15:showDataLabelsRange val="0"/>
                </c:ext>
                <c:ext xmlns:c16="http://schemas.microsoft.com/office/drawing/2014/chart" uri="{C3380CC4-5D6E-409C-BE32-E72D297353CC}">
                  <c16:uniqueId val="{00000011-BC07-4FCC-9E0A-023323946CA0}"/>
                </c:ext>
              </c:extLst>
            </c:dLbl>
            <c:dLbl>
              <c:idx val="9"/>
              <c:layout>
                <c:manualLayout>
                  <c:x val="9.9423354753660001E-2"/>
                  <c:y val="2.222222222222222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b="0" i="0" u="none" strike="noStrike" kern="1200" baseline="0" dirty="0" err="1">
                        <a:solidFill>
                          <a:prstClr val="black">
                            <a:lumMod val="75000"/>
                            <a:lumOff val="25000"/>
                          </a:prstClr>
                        </a:solidFill>
                      </a:rPr>
                      <a:t>Région</a:t>
                    </a:r>
                    <a:r>
                      <a:rPr lang="en-US" sz="1200" b="0" i="0" u="none" strike="noStrike" kern="1200" baseline="0" dirty="0">
                        <a:solidFill>
                          <a:prstClr val="black">
                            <a:lumMod val="75000"/>
                            <a:lumOff val="25000"/>
                          </a:prstClr>
                        </a:solidFill>
                      </a:rPr>
                      <a:t> Hauts-de-France :</a:t>
                    </a:r>
                    <a:r>
                      <a:rPr lang="en-US" sz="1200" baseline="0" dirty="0"/>
                      <a:t> </a:t>
                    </a:r>
                    <a:fld id="{999958D6-9DBC-487B-AF63-014F40503E54}" type="VALUE">
                      <a:rPr lang="en-US" sz="1200" baseline="0"/>
                      <a:pPr>
                        <a:defRPr sz="1200"/>
                      </a:pPr>
                      <a:t>[VALEUR]</a:t>
                    </a:fld>
                    <a:endParaRPr lang="en-US"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656966961391166"/>
                      <c:h val="3.6745406824146981E-2"/>
                    </c:manualLayout>
                  </c15:layout>
                  <c15:dlblFieldTable/>
                  <c15:showDataLabelsRange val="0"/>
                </c:ext>
                <c:ext xmlns:c16="http://schemas.microsoft.com/office/drawing/2014/chart" uri="{C3380CC4-5D6E-409C-BE32-E72D297353CC}">
                  <c16:uniqueId val="{00000013-BC07-4FCC-9E0A-023323946CA0}"/>
                </c:ext>
              </c:extLst>
            </c:dLbl>
            <c:spPr>
              <a:solidFill>
                <a:sysClr val="window" lastClr="FFFFFF">
                  <a:alpha val="75000"/>
                </a:sys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'Liste des caractéristiques'!$I$3:$I$12</c:f>
              <c:strCache>
                <c:ptCount val="10"/>
                <c:pt idx="0">
                  <c:v>CA2BM</c:v>
                </c:pt>
                <c:pt idx="1">
                  <c:v>CAB</c:v>
                </c:pt>
                <c:pt idx="2">
                  <c:v>CCT2C</c:v>
                </c:pt>
                <c:pt idx="3">
                  <c:v>CAGCTM</c:v>
                </c:pt>
                <c:pt idx="4">
                  <c:v>CCRA</c:v>
                </c:pt>
                <c:pt idx="5">
                  <c:v>CUD</c:v>
                </c:pt>
                <c:pt idx="6">
                  <c:v>PDC</c:v>
                </c:pt>
                <c:pt idx="7">
                  <c:v>NORD</c:v>
                </c:pt>
                <c:pt idx="8">
                  <c:v>PMCO</c:v>
                </c:pt>
                <c:pt idx="9">
                  <c:v>HDF</c:v>
                </c:pt>
              </c:strCache>
            </c:strRef>
          </c:cat>
          <c:val>
            <c:numRef>
              <c:f>'Liste des caractéristiques'!$J$3:$J$12</c:f>
              <c:numCache>
                <c:formatCode>General</c:formatCode>
                <c:ptCount val="10"/>
                <c:pt idx="0">
                  <c:v>10</c:v>
                </c:pt>
                <c:pt idx="1">
                  <c:v>24</c:v>
                </c:pt>
                <c:pt idx="2">
                  <c:v>1</c:v>
                </c:pt>
                <c:pt idx="3">
                  <c:v>26</c:v>
                </c:pt>
                <c:pt idx="4">
                  <c:v>6</c:v>
                </c:pt>
                <c:pt idx="5">
                  <c:v>68</c:v>
                </c:pt>
                <c:pt idx="6">
                  <c:v>8</c:v>
                </c:pt>
                <c:pt idx="7">
                  <c:v>3</c:v>
                </c:pt>
                <c:pt idx="8">
                  <c:v>3</c:v>
                </c:pt>
                <c:pt idx="9">
                  <c:v>14</c:v>
                </c:pt>
              </c:numCache>
            </c:numRef>
          </c:val>
          <c:extLst>
            <c:ext xmlns:c16="http://schemas.microsoft.com/office/drawing/2014/chart" uri="{C3380CC4-5D6E-409C-BE32-E72D297353CC}">
              <c16:uniqueId val="{00000014-BC07-4FCC-9E0A-023323946CA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1_D3AB7125.xml><?xml version="1.0" encoding="utf-8"?>
<p188:cmLst xmlns:a="http://schemas.openxmlformats.org/drawingml/2006/main" xmlns:r="http://schemas.openxmlformats.org/officeDocument/2006/relationships" xmlns:p188="http://schemas.microsoft.com/office/powerpoint/2018/8/main">
  <p188:cm id="{DC70C8AB-8465-4CDE-A764-4AAD9B5BF7C6}" authorId="{B9561398-40C1-09E8-8266-59B6F45AB0D3}" status="resolved" created="2026-05-18T11:55:50.360" complete="100000">
    <ac:txMkLst xmlns:ac="http://schemas.microsoft.com/office/drawing/2013/main/command">
      <pc:docMk xmlns:pc="http://schemas.microsoft.com/office/powerpoint/2013/main/command"/>
      <pc:sldMk xmlns:pc="http://schemas.microsoft.com/office/powerpoint/2013/main/command" cId="3551228197" sldId="273"/>
      <ac:spMk id="5" creationId="{7FE03DA2-1722-F4F0-71E2-11F40CA1B030}"/>
      <ac:txMk cp="0" len="244">
        <ac:context len="602" hash="4091444547"/>
      </ac:txMk>
    </ac:txMkLst>
    <p188:pos x="5691276" y="263256"/>
    <p188:txBody>
      <a:bodyPr/>
      <a:lstStyle/>
      <a:p>
        <a:r>
          <a:rPr lang="fr-FR"/>
          <a:t>Peux-tu faire 2 phrases et bullet point stp? Je ne voudrais pas qu’on fasse d’amalgame entre les 2 publics, les personnes migrantes étant la cause des problèmes rencontrés par les personnes les plus précaires.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EBD9-4D86-4D20-9A0D-D61B6776E3B1}" type="datetimeFigureOut">
              <a:rPr lang="fr-FR" smtClean="0"/>
              <a:t>27/05/2026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179A8-97AC-4CAE-B1C0-780187EABB13}" type="slidenum">
              <a:rPr lang="fr-FR" smtClean="0"/>
              <a:t>‹N°›</a:t>
            </a:fld>
            <a:endParaRPr lang="fr-FR"/>
          </a:p>
        </p:txBody>
      </p:sp>
    </p:spTree>
    <p:extLst>
      <p:ext uri="{BB962C8B-B14F-4D97-AF65-F5344CB8AC3E}">
        <p14:creationId xmlns:p14="http://schemas.microsoft.com/office/powerpoint/2010/main" val="14336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C179A8-97AC-4CAE-B1C0-780187EABB13}" type="slidenum">
              <a:rPr lang="fr-FR" smtClean="0"/>
              <a:t>3</a:t>
            </a:fld>
            <a:endParaRPr lang="fr-FR"/>
          </a:p>
        </p:txBody>
      </p:sp>
    </p:spTree>
    <p:extLst>
      <p:ext uri="{BB962C8B-B14F-4D97-AF65-F5344CB8AC3E}">
        <p14:creationId xmlns:p14="http://schemas.microsoft.com/office/powerpoint/2010/main" val="239652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C179A8-97AC-4CAE-B1C0-780187EABB13}" type="slidenum">
              <a:rPr lang="fr-FR" smtClean="0"/>
              <a:t>9</a:t>
            </a:fld>
            <a:endParaRPr lang="fr-FR"/>
          </a:p>
        </p:txBody>
      </p:sp>
    </p:spTree>
    <p:extLst>
      <p:ext uri="{BB962C8B-B14F-4D97-AF65-F5344CB8AC3E}">
        <p14:creationId xmlns:p14="http://schemas.microsoft.com/office/powerpoint/2010/main" val="31842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C2F26-61F4-8259-21B1-86A697E4BFE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0418974-C6FE-6CF3-866A-258B9468A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817539-68EF-3A70-5D76-5F5843123339}"/>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CF38CF44-7282-EAE1-365C-5FA3825090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91F027-154A-50A1-8DD8-84C96182FC19}"/>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139858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88D28-017B-8EB7-943A-77753E770A0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393E93-78F8-F7B9-0A7F-0F031BDB3F3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394878-44E6-8096-760E-64F88638F59A}"/>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ED293661-53D3-0A68-AC26-9C1A51622C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1390D4-ECCB-4D6D-7193-F6F4504F4F9A}"/>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59010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D69B59E-F11C-6431-1272-0EAB21F69FF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3284463-87F6-245C-38D5-2F5CA624413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84EAA0-DC79-4C70-05CF-D0EE7D470534}"/>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460E82B6-E37C-A945-83FD-AFD7429B97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6A01A7-EB61-B57B-5C9F-5714E5115E42}"/>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202419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A11C7-3091-FA28-257A-0526511D65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D8B118-01AE-4C7E-D44F-521BBC3BB82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0DF2F6-F4A0-6ACA-2A6E-34EB50233B07}"/>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A865A8FE-70B4-BB2C-2850-EFA02AA2CF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F43297-EB9E-1A80-26B6-0963B0FE54EC}"/>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7927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21ED9-C1CA-B687-B738-A90C6D8E818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B95AF8C-76F5-5021-2AA9-F4FA7B5BA9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EF843B7-E3B2-A123-3304-8AF0C32AB8D4}"/>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13836553-073A-1623-BAE4-5671CCC890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425B6B-6C6C-4DAB-1C85-D7889BAD2F35}"/>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296914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9280F-F769-23EE-F965-F459923B0D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859F8A-143A-E2F5-B0AF-DB0E287192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DB121A7-7CA3-E363-F0C5-02900FAA239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2FB2BB-C9A2-F007-2268-91A801212651}"/>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6" name="Espace réservé du pied de page 5">
            <a:extLst>
              <a:ext uri="{FF2B5EF4-FFF2-40B4-BE49-F238E27FC236}">
                <a16:creationId xmlns:a16="http://schemas.microsoft.com/office/drawing/2014/main" id="{A4B9815C-701B-9790-F70A-2C564651BC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2A880F-DC51-B3AB-B3ED-21F6337BC0B4}"/>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175601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D09EC-84EF-7C7A-0C3D-E6515646C0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CFC77C-CE74-D410-875D-03815AA7C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BC8E469-69CB-DF35-52F3-E4908C8E1D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ACE587-55E4-DEE5-AF04-91639C3C4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1779177-F8CE-4FBD-5365-9575BDC38E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3846B1E-F068-0762-9696-0B2D31530243}"/>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8" name="Espace réservé du pied de page 7">
            <a:extLst>
              <a:ext uri="{FF2B5EF4-FFF2-40B4-BE49-F238E27FC236}">
                <a16:creationId xmlns:a16="http://schemas.microsoft.com/office/drawing/2014/main" id="{62B09EF9-5C67-3FC2-70C7-AE3B2FAEB2D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471AEF-09D2-17B6-CA8A-BD8113E4DEF6}"/>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8116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CF63B-B506-10B1-4F15-0C15389229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D675A5B-B2FB-A3C9-7519-8BC41183952E}"/>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4" name="Espace réservé du pied de page 3">
            <a:extLst>
              <a:ext uri="{FF2B5EF4-FFF2-40B4-BE49-F238E27FC236}">
                <a16:creationId xmlns:a16="http://schemas.microsoft.com/office/drawing/2014/main" id="{D61201E9-2D77-1928-E23B-2C0C1B79A7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D6EC0A6-F6EC-E29F-454F-39653B261E72}"/>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833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E002B3-8D28-627F-0B41-9CC03EC6E190}"/>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3" name="Espace réservé du pied de page 2">
            <a:extLst>
              <a:ext uri="{FF2B5EF4-FFF2-40B4-BE49-F238E27FC236}">
                <a16:creationId xmlns:a16="http://schemas.microsoft.com/office/drawing/2014/main" id="{6068A0E1-250B-6F2C-9430-3AD623F9FC7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ED7DD2-FCB2-475D-7801-B74A0C4E7CDC}"/>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38172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11E9E-4E16-BCDE-FF31-9A57745AA4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F448789-DC7B-EA7B-9349-75F57C0EC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B50F6B-67E2-8537-7FA3-1C6004265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EB40F3-6BD4-4076-D29B-C2DBE7A59F12}"/>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6" name="Espace réservé du pied de page 5">
            <a:extLst>
              <a:ext uri="{FF2B5EF4-FFF2-40B4-BE49-F238E27FC236}">
                <a16:creationId xmlns:a16="http://schemas.microsoft.com/office/drawing/2014/main" id="{356E7D26-CC27-51CC-FDC9-FC64842EB1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9B5D4A-D31C-CEBD-B406-E0021855B17F}"/>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3521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736E0-5A86-B32A-C1AC-5F28A1FEC2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568DA61-A962-41AA-3923-F427D5753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7320B2-B6D9-8AC1-4CB7-F495EC32B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2BEA67-D93D-16CD-0504-8A5F84D2CD20}"/>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6" name="Espace réservé du pied de page 5">
            <a:extLst>
              <a:ext uri="{FF2B5EF4-FFF2-40B4-BE49-F238E27FC236}">
                <a16:creationId xmlns:a16="http://schemas.microsoft.com/office/drawing/2014/main" id="{DDA008FA-047E-6862-2E01-A96EC0BEC0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FED6F6-E198-853E-D3AC-E1CA1FE261FA}"/>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252404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7F07EE2-4AC3-5128-44AD-9E72A9B21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5AFC379-C1F5-8FEF-7480-A6B5150B1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41279B-D29A-E905-6742-BE02FA925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287FE187-E4B8-4294-24A1-CF15F9A17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CD0738B-46A9-F9A4-1CA1-00C75BE02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27A071-364B-4367-B1B0-5080C36964D6}" type="slidenum">
              <a:rPr lang="fr-FR" smtClean="0"/>
              <a:t>‹N°›</a:t>
            </a:fld>
            <a:endParaRPr lang="fr-FR"/>
          </a:p>
        </p:txBody>
      </p:sp>
    </p:spTree>
    <p:extLst>
      <p:ext uri="{BB962C8B-B14F-4D97-AF65-F5344CB8AC3E}">
        <p14:creationId xmlns:p14="http://schemas.microsoft.com/office/powerpoint/2010/main" val="376866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people/Le-petit-March%C3%A9-des-Engag%C3%A9es/6157865029645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hyperlink" Target="https://refugeewomenscentre.co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anescooperation.org/sublime-sdg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riche@lianescooperation.or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mailto:lsarete@virage-energie.org"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1_D3AB712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5542B6E1-F0A7-39FE-7650-5991B7AE2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Rectangle : coins arrondis 11">
            <a:extLst>
              <a:ext uri="{FF2B5EF4-FFF2-40B4-BE49-F238E27FC236}">
                <a16:creationId xmlns:a16="http://schemas.microsoft.com/office/drawing/2014/main" id="{FCBE3C4F-7898-0A51-752F-2BA94D407BF2}"/>
              </a:ext>
            </a:extLst>
          </p:cNvPr>
          <p:cNvSpPr/>
          <p:nvPr/>
        </p:nvSpPr>
        <p:spPr>
          <a:xfrm>
            <a:off x="1538704" y="2349500"/>
            <a:ext cx="6916057" cy="1295400"/>
          </a:xfrm>
          <a:prstGeom prst="roundRect">
            <a:avLst>
              <a:gd name="adj" fmla="val 4884"/>
            </a:avLst>
          </a:prstGeom>
          <a:solidFill>
            <a:schemeClr val="bg1"/>
          </a:solidFill>
          <a:ln>
            <a:noFill/>
          </a:ln>
          <a:effectLst>
            <a:outerShdw blurRad="88900" dist="88900" dir="3960000" sx="101000" sy="101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3">
            <a:extLst>
              <a:ext uri="{FF2B5EF4-FFF2-40B4-BE49-F238E27FC236}">
                <a16:creationId xmlns:a16="http://schemas.microsoft.com/office/drawing/2014/main" id="{5772DA3B-8456-72FA-179F-33B85A6AC902}"/>
              </a:ext>
            </a:extLst>
          </p:cNvPr>
          <p:cNvSpPr txBox="1">
            <a:spLocks/>
          </p:cNvSpPr>
          <p:nvPr/>
        </p:nvSpPr>
        <p:spPr>
          <a:xfrm>
            <a:off x="1498601" y="2466734"/>
            <a:ext cx="6916057" cy="1068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dirty="0">
                <a:solidFill>
                  <a:srgbClr val="199C9A"/>
                </a:solidFill>
                <a:latin typeface="Tw Cen MT Condensed Extra Bold" panose="020B0803020202020204" pitchFamily="34" charset="0"/>
              </a:rPr>
              <a:t>Cartographie territoriale</a:t>
            </a:r>
          </a:p>
        </p:txBody>
      </p:sp>
      <p:sp>
        <p:nvSpPr>
          <p:cNvPr id="14" name="Rectangle : coins arrondis 13">
            <a:extLst>
              <a:ext uri="{FF2B5EF4-FFF2-40B4-BE49-F238E27FC236}">
                <a16:creationId xmlns:a16="http://schemas.microsoft.com/office/drawing/2014/main" id="{A76264E1-25A7-75EB-1169-118D3C1DCCDF}"/>
              </a:ext>
            </a:extLst>
          </p:cNvPr>
          <p:cNvSpPr/>
          <p:nvPr/>
        </p:nvSpPr>
        <p:spPr>
          <a:xfrm>
            <a:off x="3093482" y="3427821"/>
            <a:ext cx="7999062" cy="1295400"/>
          </a:xfrm>
          <a:prstGeom prst="roundRect">
            <a:avLst>
              <a:gd name="adj" fmla="val 4884"/>
            </a:avLst>
          </a:prstGeom>
          <a:solidFill>
            <a:schemeClr val="bg1"/>
          </a:solidFill>
          <a:ln>
            <a:noFill/>
          </a:ln>
          <a:effectLst>
            <a:outerShdw blurRad="88900" dist="88900" dir="3960000" sx="101000" sy="101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itre 3">
            <a:extLst>
              <a:ext uri="{FF2B5EF4-FFF2-40B4-BE49-F238E27FC236}">
                <a16:creationId xmlns:a16="http://schemas.microsoft.com/office/drawing/2014/main" id="{D65B1FF7-2C72-3505-3DE4-11233BE42E0A}"/>
              </a:ext>
            </a:extLst>
          </p:cNvPr>
          <p:cNvSpPr txBox="1">
            <a:spLocks/>
          </p:cNvSpPr>
          <p:nvPr/>
        </p:nvSpPr>
        <p:spPr>
          <a:xfrm>
            <a:off x="3145971" y="3411568"/>
            <a:ext cx="7892142" cy="106831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dirty="0">
                <a:solidFill>
                  <a:srgbClr val="199C9A"/>
                </a:solidFill>
                <a:latin typeface="Tw Cen MT Condensed Extra Bold" panose="020B0803020202020204" pitchFamily="34" charset="0"/>
              </a:rPr>
              <a:t>Littoral du Nord et du Pas-de-Calais</a:t>
            </a:r>
          </a:p>
        </p:txBody>
      </p:sp>
      <p:cxnSp>
        <p:nvCxnSpPr>
          <p:cNvPr id="16" name="Connecteur droit 15">
            <a:extLst>
              <a:ext uri="{FF2B5EF4-FFF2-40B4-BE49-F238E27FC236}">
                <a16:creationId xmlns:a16="http://schemas.microsoft.com/office/drawing/2014/main" id="{50B94358-CEA2-4E3C-FC88-E03F830224EA}"/>
              </a:ext>
            </a:extLst>
          </p:cNvPr>
          <p:cNvCxnSpPr>
            <a:cxnSpLocks/>
          </p:cNvCxnSpPr>
          <p:nvPr/>
        </p:nvCxnSpPr>
        <p:spPr>
          <a:xfrm>
            <a:off x="4623918" y="3416294"/>
            <a:ext cx="1222624"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6FB1D3C2-B59C-E52A-419C-97B80A22B899}"/>
              </a:ext>
            </a:extLst>
          </p:cNvPr>
          <p:cNvCxnSpPr/>
          <p:nvPr/>
        </p:nvCxnSpPr>
        <p:spPr>
          <a:xfrm>
            <a:off x="8491317" y="4499785"/>
            <a:ext cx="1400783"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8" name="Rectangle : coins arrondis 17">
            <a:extLst>
              <a:ext uri="{FF2B5EF4-FFF2-40B4-BE49-F238E27FC236}">
                <a16:creationId xmlns:a16="http://schemas.microsoft.com/office/drawing/2014/main" id="{17E3AE11-74A9-527A-F617-DB42A18F2BCC}"/>
              </a:ext>
            </a:extLst>
          </p:cNvPr>
          <p:cNvSpPr/>
          <p:nvPr/>
        </p:nvSpPr>
        <p:spPr>
          <a:xfrm>
            <a:off x="8750300" y="6159500"/>
            <a:ext cx="3632200" cy="901700"/>
          </a:xfrm>
          <a:prstGeom prst="roundRect">
            <a:avLst>
              <a:gd name="adj" fmla="val 82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pic>
        <p:nvPicPr>
          <p:cNvPr id="19" name="Image 18" descr="Une image contenant graphisme, Graphique, texte, Police&#10;&#10;Le contenu généré par l’IA peut être incorrect.">
            <a:extLst>
              <a:ext uri="{FF2B5EF4-FFF2-40B4-BE49-F238E27FC236}">
                <a16:creationId xmlns:a16="http://schemas.microsoft.com/office/drawing/2014/main" id="{FD2B704E-D0BC-7BB6-24D0-57FDB4149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484" y="6340911"/>
            <a:ext cx="1414154" cy="349177"/>
          </a:xfrm>
          <a:prstGeom prst="rect">
            <a:avLst/>
          </a:prstGeom>
        </p:spPr>
      </p:pic>
      <p:pic>
        <p:nvPicPr>
          <p:cNvPr id="20" name="Image 19" descr="Une image contenant carte, Graphique, art&#10;&#10;Le contenu généré par l’IA peut être incorrect.">
            <a:extLst>
              <a:ext uri="{FF2B5EF4-FFF2-40B4-BE49-F238E27FC236}">
                <a16:creationId xmlns:a16="http://schemas.microsoft.com/office/drawing/2014/main" id="{93889ABB-86C8-B8F2-7902-262283364954}"/>
              </a:ext>
            </a:extLst>
          </p:cNvPr>
          <p:cNvPicPr>
            <a:picLocks noChangeAspect="1"/>
          </p:cNvPicPr>
          <p:nvPr/>
        </p:nvPicPr>
        <p:blipFill>
          <a:blip r:embed="rId4">
            <a:extLst>
              <a:ext uri="{28A0092B-C50C-407E-A947-70E740481C1C}">
                <a14:useLocalDpi xmlns:a14="http://schemas.microsoft.com/office/drawing/2010/main" val="0"/>
              </a:ext>
            </a:extLst>
          </a:blip>
          <a:srcRect l="72336" t="5359" r="-2755" b="52718"/>
          <a:stretch>
            <a:fillRect/>
          </a:stretch>
        </p:blipFill>
        <p:spPr>
          <a:xfrm>
            <a:off x="12443380" y="1065229"/>
            <a:ext cx="2752627" cy="2469824"/>
          </a:xfrm>
          <a:prstGeom prst="rect">
            <a:avLst/>
          </a:prstGeom>
        </p:spPr>
      </p:pic>
      <p:sp>
        <p:nvSpPr>
          <p:cNvPr id="21" name="ZoneTexte 20">
            <a:extLst>
              <a:ext uri="{FF2B5EF4-FFF2-40B4-BE49-F238E27FC236}">
                <a16:creationId xmlns:a16="http://schemas.microsoft.com/office/drawing/2014/main" id="{542F3570-A951-83AB-EECB-48FE7978E704}"/>
              </a:ext>
            </a:extLst>
          </p:cNvPr>
          <p:cNvSpPr txBox="1"/>
          <p:nvPr/>
        </p:nvSpPr>
        <p:spPr>
          <a:xfrm>
            <a:off x="165100" y="263958"/>
            <a:ext cx="1257300" cy="369332"/>
          </a:xfrm>
          <a:prstGeom prst="rect">
            <a:avLst/>
          </a:prstGeom>
          <a:noFill/>
        </p:spPr>
        <p:txBody>
          <a:bodyPr wrap="square" rtlCol="0">
            <a:spAutoFit/>
          </a:bodyPr>
          <a:lstStyle/>
          <a:p>
            <a:pPr algn="ctr"/>
            <a:r>
              <a:rPr lang="fr-FR" dirty="0">
                <a:solidFill>
                  <a:srgbClr val="AD201A"/>
                </a:solidFill>
                <a:latin typeface="Tw Cen MT Condensed Extra Bold" panose="020B0803020202020204" pitchFamily="34" charset="0"/>
              </a:rPr>
              <a:t>2026</a:t>
            </a:r>
          </a:p>
        </p:txBody>
      </p:sp>
      <p:pic>
        <p:nvPicPr>
          <p:cNvPr id="24" name="Image 23">
            <a:extLst>
              <a:ext uri="{FF2B5EF4-FFF2-40B4-BE49-F238E27FC236}">
                <a16:creationId xmlns:a16="http://schemas.microsoft.com/office/drawing/2014/main" id="{349BAD52-CC65-4A06-BE69-CB88D1981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3349" y="6279147"/>
            <a:ext cx="1157705" cy="578853"/>
          </a:xfrm>
          <a:prstGeom prst="rect">
            <a:avLst/>
          </a:prstGeom>
        </p:spPr>
      </p:pic>
    </p:spTree>
    <p:extLst>
      <p:ext uri="{BB962C8B-B14F-4D97-AF65-F5344CB8AC3E}">
        <p14:creationId xmlns:p14="http://schemas.microsoft.com/office/powerpoint/2010/main" val="353688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3B24-DBDD-A3E2-4A5D-B36B024443FE}"/>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22756BF6-076C-B84A-FD70-665E55D36C9D}"/>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5" name="Connecteur droit 4">
            <a:extLst>
              <a:ext uri="{FF2B5EF4-FFF2-40B4-BE49-F238E27FC236}">
                <a16:creationId xmlns:a16="http://schemas.microsoft.com/office/drawing/2014/main" id="{58081A94-3ECC-9D22-C630-A3DB56F0B739}"/>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BF56D899-62F7-5192-7F21-CCC68AF2C5C5}"/>
              </a:ext>
            </a:extLst>
          </p:cNvPr>
          <p:cNvSpPr txBox="1"/>
          <p:nvPr/>
        </p:nvSpPr>
        <p:spPr>
          <a:xfrm>
            <a:off x="352398" y="335793"/>
            <a:ext cx="10891136" cy="830997"/>
          </a:xfrm>
          <a:prstGeom prst="rect">
            <a:avLst/>
          </a:prstGeom>
          <a:noFill/>
        </p:spPr>
        <p:txBody>
          <a:bodyPr wrap="square" rtlCol="0">
            <a:spAutoFit/>
          </a:bodyPr>
          <a:lstStyle/>
          <a:p>
            <a:pPr algn="r"/>
            <a:r>
              <a:rPr lang="fr-FR" sz="4800" b="1" dirty="0">
                <a:solidFill>
                  <a:srgbClr val="199C9A"/>
                </a:solidFill>
                <a:latin typeface="Tw Cen MT Condensed Extra Bold" panose="020B0803020202020204" pitchFamily="34" charset="0"/>
              </a:rPr>
              <a:t>ODD 11 : VILLES ET COMMUNAUTÉS DURABLES</a:t>
            </a:r>
          </a:p>
        </p:txBody>
      </p:sp>
      <p:sp>
        <p:nvSpPr>
          <p:cNvPr id="22" name="ZoneTexte 21">
            <a:extLst>
              <a:ext uri="{FF2B5EF4-FFF2-40B4-BE49-F238E27FC236}">
                <a16:creationId xmlns:a16="http://schemas.microsoft.com/office/drawing/2014/main" id="{5554095F-F361-2A29-909A-8925D5CE2231}"/>
              </a:ext>
            </a:extLst>
          </p:cNvPr>
          <p:cNvSpPr txBox="1"/>
          <p:nvPr/>
        </p:nvSpPr>
        <p:spPr>
          <a:xfrm>
            <a:off x="36477" y="2106862"/>
            <a:ext cx="5825878" cy="4524315"/>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rgbClr val="AD201A"/>
                </a:solidFill>
              </a:rPr>
              <a:t>La planification locale est favorable à la protection des sols</a:t>
            </a:r>
            <a:r>
              <a:rPr lang="fr-FR" dirty="0"/>
              <a:t>, notamment en lien avec la loi du 20 juillet 2023 visant un taux d’artificialisation nette nul d’ici 2050. Cependant, les tensions que cela amène pour les différentes activités du territoire mériteraient d’être plus directement et collectivement adressées. </a:t>
            </a:r>
          </a:p>
          <a:p>
            <a:endParaRPr lang="fr-FR" dirty="0"/>
          </a:p>
          <a:p>
            <a:pPr marL="285750" indent="-285750" algn="just">
              <a:buFont typeface="Arial" panose="020B0604020202020204" pitchFamily="34" charset="0"/>
              <a:buChar char="•"/>
            </a:pPr>
            <a:r>
              <a:rPr lang="fr-FR" b="1" dirty="0">
                <a:solidFill>
                  <a:srgbClr val="AD201A"/>
                </a:solidFill>
              </a:rPr>
              <a:t>La santé environnementale </a:t>
            </a:r>
            <a:r>
              <a:rPr lang="fr-FR" dirty="0"/>
              <a:t>est un sujet très développé sur le territoire, notamment en lien avec l’impact des polluants atmosphériques sur la santé.</a:t>
            </a:r>
          </a:p>
          <a:p>
            <a:pPr marL="285750" indent="-285750">
              <a:buFont typeface="Arial" panose="020B0604020202020204" pitchFamily="34" charset="0"/>
              <a:buChar char="•"/>
            </a:pPr>
            <a:endParaRPr lang="fr-FR" dirty="0"/>
          </a:p>
          <a:p>
            <a:pPr marL="285750" indent="-285750" algn="just">
              <a:buFont typeface="Arial" panose="020B0604020202020204" pitchFamily="34" charset="0"/>
              <a:buChar char="•"/>
            </a:pPr>
            <a:r>
              <a:rPr lang="fr-FR" dirty="0"/>
              <a:t>Les mesures de protection du patrimoine et des espaces naturels sont nombreuses, mais </a:t>
            </a:r>
            <a:r>
              <a:rPr lang="fr-FR" b="1" dirty="0">
                <a:solidFill>
                  <a:srgbClr val="AD201A"/>
                </a:solidFill>
              </a:rPr>
              <a:t>les liens entre ces différentes activités pourraient être amplifiés</a:t>
            </a:r>
            <a:r>
              <a:rPr lang="fr-FR" dirty="0"/>
              <a:t>, comme cela peut être le cas dans le Dunkerquois grâce à la Halle aux sucres. </a:t>
            </a:r>
          </a:p>
        </p:txBody>
      </p:sp>
      <p:sp>
        <p:nvSpPr>
          <p:cNvPr id="23" name="ZoneTexte 22">
            <a:extLst>
              <a:ext uri="{FF2B5EF4-FFF2-40B4-BE49-F238E27FC236}">
                <a16:creationId xmlns:a16="http://schemas.microsoft.com/office/drawing/2014/main" id="{F48D8504-2351-9BBA-F0B2-3EB8669AA8FC}"/>
              </a:ext>
            </a:extLst>
          </p:cNvPr>
          <p:cNvSpPr txBox="1"/>
          <p:nvPr/>
        </p:nvSpPr>
        <p:spPr>
          <a:xfrm>
            <a:off x="351358" y="1466696"/>
            <a:ext cx="6018253"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PROGRÈS DE L’ODD SUR LE TERRITOIRE D’ÉTUDE</a:t>
            </a:r>
          </a:p>
        </p:txBody>
      </p:sp>
      <p:grpSp>
        <p:nvGrpSpPr>
          <p:cNvPr id="24" name="Groupe 23">
            <a:extLst>
              <a:ext uri="{FF2B5EF4-FFF2-40B4-BE49-F238E27FC236}">
                <a16:creationId xmlns:a16="http://schemas.microsoft.com/office/drawing/2014/main" id="{F6213347-512B-7B8B-A472-F87E26223C91}"/>
              </a:ext>
            </a:extLst>
          </p:cNvPr>
          <p:cNvGrpSpPr/>
          <p:nvPr/>
        </p:nvGrpSpPr>
        <p:grpSpPr>
          <a:xfrm>
            <a:off x="6547324" y="1867239"/>
            <a:ext cx="5344210" cy="3861735"/>
            <a:chOff x="5696612" y="2280745"/>
            <a:chExt cx="5977244" cy="3861735"/>
          </a:xfrm>
        </p:grpSpPr>
        <p:sp>
          <p:nvSpPr>
            <p:cNvPr id="25" name="Rectangle : coins arrondis 24">
              <a:extLst>
                <a:ext uri="{FF2B5EF4-FFF2-40B4-BE49-F238E27FC236}">
                  <a16:creationId xmlns:a16="http://schemas.microsoft.com/office/drawing/2014/main" id="{E1EA0C2E-4C88-0FC5-8B32-770C6A3A3A62}"/>
                </a:ext>
              </a:extLst>
            </p:cNvPr>
            <p:cNvSpPr/>
            <p:nvPr/>
          </p:nvSpPr>
          <p:spPr>
            <a:xfrm>
              <a:off x="5696612" y="2280745"/>
              <a:ext cx="5977244" cy="386173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4B6957F-71CC-F5CA-E8FD-9EFEE93728C5}"/>
                </a:ext>
              </a:extLst>
            </p:cNvPr>
            <p:cNvSpPr txBox="1"/>
            <p:nvPr/>
          </p:nvSpPr>
          <p:spPr>
            <a:xfrm>
              <a:off x="6727274" y="2436368"/>
              <a:ext cx="3915918"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PISTES DE DÉVELOPPEMENT</a:t>
              </a:r>
            </a:p>
          </p:txBody>
        </p:sp>
        <p:sp>
          <p:nvSpPr>
            <p:cNvPr id="27" name="ZoneTexte 26">
              <a:extLst>
                <a:ext uri="{FF2B5EF4-FFF2-40B4-BE49-F238E27FC236}">
                  <a16:creationId xmlns:a16="http://schemas.microsoft.com/office/drawing/2014/main" id="{094917C1-78A6-B728-7CC0-31B4DD5AA697}"/>
                </a:ext>
              </a:extLst>
            </p:cNvPr>
            <p:cNvSpPr txBox="1"/>
            <p:nvPr/>
          </p:nvSpPr>
          <p:spPr>
            <a:xfrm>
              <a:off x="5911769" y="3041498"/>
              <a:ext cx="5546925" cy="2585323"/>
            </a:xfrm>
            <a:prstGeom prst="rect">
              <a:avLst/>
            </a:prstGeom>
            <a:noFill/>
          </p:spPr>
          <p:txBody>
            <a:bodyPr wrap="square" rtlCol="0">
              <a:spAutoFit/>
            </a:bodyPr>
            <a:lstStyle/>
            <a:p>
              <a:pPr algn="ctr"/>
              <a:r>
                <a:rPr lang="fr-FR" sz="1600" dirty="0"/>
                <a:t>Renforcer le rôle des citoyen·nes dans la conception des espaces urbains et des politiques publiques.</a:t>
              </a:r>
            </a:p>
            <a:p>
              <a:pPr algn="ctr"/>
              <a:endParaRPr lang="fr-FR" sz="1600" dirty="0"/>
            </a:p>
            <a:p>
              <a:pPr algn="ctr"/>
              <a:r>
                <a:rPr lang="fr-FR" sz="1600" dirty="0"/>
                <a:t>Soutenir les mesures de développement durable améliorant la santé environnementale et humaine.</a:t>
              </a:r>
            </a:p>
            <a:p>
              <a:pPr algn="ctr"/>
              <a:endParaRPr lang="fr-FR" sz="1600" dirty="0"/>
            </a:p>
            <a:p>
              <a:pPr algn="ctr"/>
              <a:r>
                <a:rPr lang="fr-FR" sz="1600" dirty="0"/>
                <a:t>Rendre accessible à toutes et tous les solutions de décarbonation, et en particulier sensibiliser les autorités locales  à l’importance de l’accessibilité des espaces publics dans les démarches d’inclusion.</a:t>
              </a:r>
            </a:p>
          </p:txBody>
        </p:sp>
        <p:cxnSp>
          <p:nvCxnSpPr>
            <p:cNvPr id="28" name="Connecteur droit 27">
              <a:extLst>
                <a:ext uri="{FF2B5EF4-FFF2-40B4-BE49-F238E27FC236}">
                  <a16:creationId xmlns:a16="http://schemas.microsoft.com/office/drawing/2014/main" id="{9480EB1A-A779-EDC1-118F-E056903CDF36}"/>
                </a:ext>
              </a:extLst>
            </p:cNvPr>
            <p:cNvCxnSpPr>
              <a:cxnSpLocks/>
            </p:cNvCxnSpPr>
            <p:nvPr/>
          </p:nvCxnSpPr>
          <p:spPr>
            <a:xfrm flipH="1">
              <a:off x="8100485" y="3770213"/>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9E6A3531-7F81-7D00-B7A4-C76E6C7ED33A}"/>
                </a:ext>
              </a:extLst>
            </p:cNvPr>
            <p:cNvCxnSpPr>
              <a:cxnSpLocks/>
            </p:cNvCxnSpPr>
            <p:nvPr/>
          </p:nvCxnSpPr>
          <p:spPr>
            <a:xfrm flipH="1">
              <a:off x="8100485" y="4456992"/>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C5C752F3-6F9E-4F0C-BB25-786769A020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85" t="34644" r="17679" b="34402"/>
          <a:stretch>
            <a:fillRect/>
          </a:stretch>
        </p:blipFill>
        <p:spPr bwMode="auto">
          <a:xfrm>
            <a:off x="10906879" y="5557704"/>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8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7D080-8778-D525-E159-2E30A6953BA7}"/>
            </a:ext>
          </a:extLst>
        </p:cNvPr>
        <p:cNvGrpSpPr/>
        <p:nvPr/>
      </p:nvGrpSpPr>
      <p:grpSpPr>
        <a:xfrm>
          <a:off x="0" y="0"/>
          <a:ext cx="0" cy="0"/>
          <a:chOff x="0" y="0"/>
          <a:chExt cx="0" cy="0"/>
        </a:xfrm>
      </p:grpSpPr>
      <p:sp>
        <p:nvSpPr>
          <p:cNvPr id="2" name="Sous-titre 2">
            <a:extLst>
              <a:ext uri="{FF2B5EF4-FFF2-40B4-BE49-F238E27FC236}">
                <a16:creationId xmlns:a16="http://schemas.microsoft.com/office/drawing/2014/main" id="{7B259BB1-E011-7330-C846-994B3D16EB5A}"/>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endParaRPr lang="fr-FR" sz="4400" dirty="0">
              <a:solidFill>
                <a:srgbClr val="AD201A"/>
              </a:solidFill>
            </a:endParaRPr>
          </a:p>
        </p:txBody>
      </p:sp>
      <p:cxnSp>
        <p:nvCxnSpPr>
          <p:cNvPr id="3" name="Connecteur droit 2">
            <a:extLst>
              <a:ext uri="{FF2B5EF4-FFF2-40B4-BE49-F238E27FC236}">
                <a16:creationId xmlns:a16="http://schemas.microsoft.com/office/drawing/2014/main" id="{41EC5231-871C-E506-73DA-3DC365098F8A}"/>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6A42103C-C005-A292-D5A8-552C1A3090F4}"/>
              </a:ext>
            </a:extLst>
          </p:cNvPr>
          <p:cNvSpPr txBox="1"/>
          <p:nvPr/>
        </p:nvSpPr>
        <p:spPr>
          <a:xfrm>
            <a:off x="1105030" y="340607"/>
            <a:ext cx="10888495" cy="1323439"/>
          </a:xfrm>
          <a:prstGeom prst="rect">
            <a:avLst/>
          </a:prstGeom>
          <a:noFill/>
        </p:spPr>
        <p:txBody>
          <a:bodyPr wrap="square" rtlCol="0">
            <a:spAutoFit/>
          </a:bodyPr>
          <a:lstStyle/>
          <a:p>
            <a:r>
              <a:rPr lang="fr-FR" sz="4000" b="1" dirty="0">
                <a:solidFill>
                  <a:srgbClr val="199C9A"/>
                </a:solidFill>
                <a:latin typeface="Tw Cen MT Condensed Extra Bold" panose="020B0803020202020204" pitchFamily="34" charset="0"/>
              </a:rPr>
              <a:t>ODD 12 ET 13 : RESPONSABILITÉ ENVIRONNEMENTALE ET ACTIONS CLIMATIQUES LOCALES</a:t>
            </a:r>
          </a:p>
        </p:txBody>
      </p:sp>
      <p:sp>
        <p:nvSpPr>
          <p:cNvPr id="21" name="ZoneTexte 20">
            <a:extLst>
              <a:ext uri="{FF2B5EF4-FFF2-40B4-BE49-F238E27FC236}">
                <a16:creationId xmlns:a16="http://schemas.microsoft.com/office/drawing/2014/main" id="{E7C612BA-5334-18FD-C191-D8986CF39B32}"/>
              </a:ext>
            </a:extLst>
          </p:cNvPr>
          <p:cNvSpPr txBox="1"/>
          <p:nvPr/>
        </p:nvSpPr>
        <p:spPr>
          <a:xfrm>
            <a:off x="234298" y="2361795"/>
            <a:ext cx="6645693" cy="4247317"/>
          </a:xfrm>
          <a:prstGeom prst="rect">
            <a:avLst/>
          </a:prstGeom>
          <a:noFill/>
        </p:spPr>
        <p:txBody>
          <a:bodyPr wrap="square" rtlCol="0">
            <a:spAutoFit/>
          </a:bodyPr>
          <a:lstStyle/>
          <a:p>
            <a:pPr marL="285750" indent="-285750" algn="just">
              <a:buFont typeface="Arial" panose="020B0604020202020204" pitchFamily="34" charset="0"/>
              <a:buChar char="•"/>
            </a:pPr>
            <a:r>
              <a:rPr lang="fr-FR" dirty="0"/>
              <a:t>La question de la </a:t>
            </a:r>
            <a:r>
              <a:rPr lang="fr-FR" b="1" dirty="0">
                <a:solidFill>
                  <a:srgbClr val="AD201A"/>
                </a:solidFill>
              </a:rPr>
              <a:t>résilience climatique du territoire prend une place importante </a:t>
            </a:r>
            <a:r>
              <a:rPr lang="fr-FR" dirty="0"/>
              <a:t>dans les discussions du littoral du Nord et du Pas-de-Calais, du fait notamment des nombreuses vulnérabilités : risques de submersion, d’inondation, érosion du trait de côte, etc. </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Les industries et entreprises du territoire s’engagent</a:t>
            </a:r>
            <a:r>
              <a:rPr lang="fr-FR" b="1" dirty="0"/>
              <a:t> </a:t>
            </a:r>
            <a:r>
              <a:rPr lang="fr-FR" dirty="0"/>
              <a:t>dans des projets de décarbonation, mais </a:t>
            </a:r>
            <a:r>
              <a:rPr lang="fr-FR" b="1" dirty="0">
                <a:solidFill>
                  <a:srgbClr val="AD201A"/>
                </a:solidFill>
              </a:rPr>
              <a:t>d’autres préoccupations semblent prioritaires</a:t>
            </a:r>
            <a:r>
              <a:rPr lang="fr-FR" dirty="0"/>
              <a:t>, en particulier les difficultés de recrutement et les enjeux de compétitivité internationale.</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De nombreuses structures œuvrent à la sensibilisation </a:t>
            </a:r>
            <a:r>
              <a:rPr lang="fr-FR" dirty="0"/>
              <a:t>des habitant·es </a:t>
            </a:r>
            <a:r>
              <a:rPr lang="fr-FR" b="1" dirty="0">
                <a:solidFill>
                  <a:srgbClr val="AD201A"/>
                </a:solidFill>
              </a:rPr>
              <a:t>aux modes de vie durables, </a:t>
            </a:r>
            <a:r>
              <a:rPr lang="fr-FR" dirty="0"/>
              <a:t>mais d’un point de vue de la consommation matérielle, la quantité de déchets produits reste très importante.</a:t>
            </a:r>
          </a:p>
        </p:txBody>
      </p:sp>
      <p:sp>
        <p:nvSpPr>
          <p:cNvPr id="22" name="ZoneTexte 21">
            <a:extLst>
              <a:ext uri="{FF2B5EF4-FFF2-40B4-BE49-F238E27FC236}">
                <a16:creationId xmlns:a16="http://schemas.microsoft.com/office/drawing/2014/main" id="{9AB714A0-26C2-F1F4-7387-7136E22603AF}"/>
              </a:ext>
            </a:extLst>
          </p:cNvPr>
          <p:cNvSpPr txBox="1"/>
          <p:nvPr/>
        </p:nvSpPr>
        <p:spPr>
          <a:xfrm>
            <a:off x="416561" y="1706397"/>
            <a:ext cx="630330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PROGRÈS DE L’ODD SUR LE TERRITOIRE D’ÉTUDE</a:t>
            </a:r>
          </a:p>
        </p:txBody>
      </p:sp>
      <p:grpSp>
        <p:nvGrpSpPr>
          <p:cNvPr id="23" name="Groupe 22">
            <a:extLst>
              <a:ext uri="{FF2B5EF4-FFF2-40B4-BE49-F238E27FC236}">
                <a16:creationId xmlns:a16="http://schemas.microsoft.com/office/drawing/2014/main" id="{5C9CBDC0-A211-C031-5261-42AA120C616E}"/>
              </a:ext>
            </a:extLst>
          </p:cNvPr>
          <p:cNvGrpSpPr/>
          <p:nvPr/>
        </p:nvGrpSpPr>
        <p:grpSpPr>
          <a:xfrm>
            <a:off x="7135107" y="2077814"/>
            <a:ext cx="4392934" cy="3970317"/>
            <a:chOff x="899212" y="2291377"/>
            <a:chExt cx="5977244" cy="3970317"/>
          </a:xfrm>
        </p:grpSpPr>
        <p:sp>
          <p:nvSpPr>
            <p:cNvPr id="24" name="Rectangle : coins arrondis 23">
              <a:extLst>
                <a:ext uri="{FF2B5EF4-FFF2-40B4-BE49-F238E27FC236}">
                  <a16:creationId xmlns:a16="http://schemas.microsoft.com/office/drawing/2014/main" id="{CD3E8CEB-C093-5DF2-2135-5385141277FF}"/>
                </a:ext>
              </a:extLst>
            </p:cNvPr>
            <p:cNvSpPr/>
            <p:nvPr/>
          </p:nvSpPr>
          <p:spPr>
            <a:xfrm>
              <a:off x="899212" y="2291377"/>
              <a:ext cx="5977244" cy="3970317"/>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8CD3DC1F-E11B-DA92-CAA8-6E20164A79E8}"/>
                </a:ext>
              </a:extLst>
            </p:cNvPr>
            <p:cNvSpPr txBox="1"/>
            <p:nvPr/>
          </p:nvSpPr>
          <p:spPr>
            <a:xfrm>
              <a:off x="1302807" y="2447001"/>
              <a:ext cx="517005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PISTES DE DÉVELOPPEMENT</a:t>
              </a:r>
            </a:p>
          </p:txBody>
        </p:sp>
        <p:sp>
          <p:nvSpPr>
            <p:cNvPr id="26" name="ZoneTexte 25">
              <a:extLst>
                <a:ext uri="{FF2B5EF4-FFF2-40B4-BE49-F238E27FC236}">
                  <a16:creationId xmlns:a16="http://schemas.microsoft.com/office/drawing/2014/main" id="{1174A0A8-6557-8944-FA82-D0B69576B669}"/>
                </a:ext>
              </a:extLst>
            </p:cNvPr>
            <p:cNvSpPr txBox="1"/>
            <p:nvPr/>
          </p:nvSpPr>
          <p:spPr>
            <a:xfrm>
              <a:off x="1114369" y="3113141"/>
              <a:ext cx="5546925" cy="2308324"/>
            </a:xfrm>
            <a:prstGeom prst="rect">
              <a:avLst/>
            </a:prstGeom>
            <a:noFill/>
          </p:spPr>
          <p:txBody>
            <a:bodyPr wrap="square" rtlCol="0">
              <a:spAutoFit/>
            </a:bodyPr>
            <a:lstStyle/>
            <a:p>
              <a:pPr algn="ctr"/>
              <a:r>
                <a:rPr lang="fr-FR" sz="1600" dirty="0"/>
                <a:t>Soutenir les modèles touristiques durables, fondés dans une protection de la nature et des conditions de vie des habitant·es à l’échelle locale comme globale.</a:t>
              </a:r>
            </a:p>
            <a:p>
              <a:pPr algn="ctr"/>
              <a:endParaRPr lang="fr-FR" sz="1600" dirty="0"/>
            </a:p>
            <a:p>
              <a:pPr algn="ctr"/>
              <a:r>
                <a:rPr lang="fr-FR" sz="1600" dirty="0"/>
                <a:t>Permettre une meilleure compréhension de tous et toutes des liens entre modes de consommation et impacts, à l’échelle locale comme globale.</a:t>
              </a:r>
            </a:p>
          </p:txBody>
        </p:sp>
        <p:cxnSp>
          <p:nvCxnSpPr>
            <p:cNvPr id="27" name="Connecteur droit 26">
              <a:extLst>
                <a:ext uri="{FF2B5EF4-FFF2-40B4-BE49-F238E27FC236}">
                  <a16:creationId xmlns:a16="http://schemas.microsoft.com/office/drawing/2014/main" id="{A9291812-347B-1892-7493-5A272D045EBE}"/>
                </a:ext>
              </a:extLst>
            </p:cNvPr>
            <p:cNvCxnSpPr>
              <a:cxnSpLocks/>
            </p:cNvCxnSpPr>
            <p:nvPr/>
          </p:nvCxnSpPr>
          <p:spPr>
            <a:xfrm flipH="1">
              <a:off x="3220141" y="4239077"/>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1026" name="Picture 2">
            <a:extLst>
              <a:ext uri="{FF2B5EF4-FFF2-40B4-BE49-F238E27FC236}">
                <a16:creationId xmlns:a16="http://schemas.microsoft.com/office/drawing/2014/main" id="{76C935EF-6B66-A12E-2F2A-0E1EDBFEB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38" t="34230" r="1426" b="34817"/>
          <a:stretch>
            <a:fillRect/>
          </a:stretch>
        </p:blipFill>
        <p:spPr bwMode="auto">
          <a:xfrm>
            <a:off x="9398910" y="5503126"/>
            <a:ext cx="1296000" cy="1304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41B7A8F-5DBC-71B4-0E33-A1129C334D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6" t="67440" r="82678" b="1606"/>
          <a:stretch>
            <a:fillRect/>
          </a:stretch>
        </p:blipFill>
        <p:spPr bwMode="auto">
          <a:xfrm>
            <a:off x="10841740" y="5523519"/>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7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D342-EF3E-2A80-F62E-424746B105F3}"/>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045EB4CB-50A0-DCE1-AD95-4E4C6964A658}"/>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5" name="Connecteur droit 4">
            <a:extLst>
              <a:ext uri="{FF2B5EF4-FFF2-40B4-BE49-F238E27FC236}">
                <a16:creationId xmlns:a16="http://schemas.microsoft.com/office/drawing/2014/main" id="{BC96D2C0-08E8-DF7C-6EB8-AA5539C288BD}"/>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67F95F7-1909-18DB-60AE-2FE14CE221AF}"/>
              </a:ext>
            </a:extLst>
          </p:cNvPr>
          <p:cNvSpPr txBox="1"/>
          <p:nvPr/>
        </p:nvSpPr>
        <p:spPr>
          <a:xfrm>
            <a:off x="-679294" y="271329"/>
            <a:ext cx="11922824" cy="646331"/>
          </a:xfrm>
          <a:prstGeom prst="rect">
            <a:avLst/>
          </a:prstGeom>
          <a:noFill/>
        </p:spPr>
        <p:txBody>
          <a:bodyPr wrap="square" rtlCol="0">
            <a:spAutoFit/>
          </a:bodyPr>
          <a:lstStyle/>
          <a:p>
            <a:pPr algn="r"/>
            <a:r>
              <a:rPr lang="fr-FR" sz="3600" b="1" dirty="0">
                <a:solidFill>
                  <a:srgbClr val="199C9A"/>
                </a:solidFill>
                <a:latin typeface="Tw Cen MT Condensed Extra Bold" panose="020B0803020202020204" pitchFamily="34" charset="0"/>
              </a:rPr>
              <a:t>ODD 17 : PARTENARIATS POUR LA RÉALISATION DES OBJECTIFS</a:t>
            </a:r>
          </a:p>
        </p:txBody>
      </p:sp>
      <p:sp>
        <p:nvSpPr>
          <p:cNvPr id="3" name="ZoneTexte 2">
            <a:extLst>
              <a:ext uri="{FF2B5EF4-FFF2-40B4-BE49-F238E27FC236}">
                <a16:creationId xmlns:a16="http://schemas.microsoft.com/office/drawing/2014/main" id="{C2A8F4C4-31FD-2F26-ED79-2E68DB583BFD}"/>
              </a:ext>
            </a:extLst>
          </p:cNvPr>
          <p:cNvSpPr txBox="1"/>
          <p:nvPr/>
        </p:nvSpPr>
        <p:spPr>
          <a:xfrm>
            <a:off x="136794" y="1779687"/>
            <a:ext cx="6354238" cy="5078313"/>
          </a:xfrm>
          <a:prstGeom prst="rect">
            <a:avLst/>
          </a:prstGeom>
          <a:noFill/>
        </p:spPr>
        <p:txBody>
          <a:bodyPr wrap="square" rtlCol="0">
            <a:spAutoFit/>
          </a:bodyPr>
          <a:lstStyle/>
          <a:p>
            <a:pPr marL="285750" indent="-285750" algn="just">
              <a:buFont typeface="Arial" panose="020B0604020202020204" pitchFamily="34" charset="0"/>
              <a:buChar char="•"/>
            </a:pPr>
            <a:r>
              <a:rPr lang="fr-FR" dirty="0"/>
              <a:t>Les </a:t>
            </a:r>
            <a:r>
              <a:rPr lang="fr-FR" b="1" dirty="0">
                <a:solidFill>
                  <a:srgbClr val="AD201A"/>
                </a:solidFill>
              </a:rPr>
              <a:t>connexions internationales </a:t>
            </a:r>
            <a:r>
              <a:rPr lang="fr-FR" dirty="0"/>
              <a:t>associées aux activités portuaires et le partage de frontières avec la Belgique et le Royaume-Uni sont propices au </a:t>
            </a:r>
            <a:r>
              <a:rPr lang="fr-FR" b="1" dirty="0">
                <a:solidFill>
                  <a:srgbClr val="AD201A"/>
                </a:solidFill>
              </a:rPr>
              <a:t>développement de partenariats</a:t>
            </a:r>
            <a:r>
              <a:rPr lang="fr-FR" dirty="0"/>
              <a:t>, bien que ceux-ci </a:t>
            </a:r>
            <a:r>
              <a:rPr lang="fr-FR" b="1" dirty="0">
                <a:solidFill>
                  <a:srgbClr val="AD201A"/>
                </a:solidFill>
              </a:rPr>
              <a:t>dépendent de la volonté politique des </a:t>
            </a:r>
            <a:r>
              <a:rPr lang="fr-FR" b="1" dirty="0" err="1">
                <a:solidFill>
                  <a:srgbClr val="AD201A"/>
                </a:solidFill>
              </a:rPr>
              <a:t>élu·es</a:t>
            </a:r>
            <a:r>
              <a:rPr lang="fr-FR" dirty="0"/>
              <a:t>. </a:t>
            </a:r>
          </a:p>
          <a:p>
            <a:pPr marL="285750" indent="-285750">
              <a:buFont typeface="Arial" panose="020B0604020202020204" pitchFamily="34" charset="0"/>
              <a:buChar char="•"/>
            </a:pPr>
            <a:endParaRPr lang="fr-FR" dirty="0"/>
          </a:p>
          <a:p>
            <a:pPr marL="285750" indent="-285750" algn="just">
              <a:buFont typeface="Arial" panose="020B0604020202020204" pitchFamily="34" charset="0"/>
              <a:buChar char="•"/>
            </a:pPr>
            <a:r>
              <a:rPr lang="fr-FR" dirty="0"/>
              <a:t>Les </a:t>
            </a:r>
            <a:r>
              <a:rPr lang="fr-FR" b="1" dirty="0">
                <a:solidFill>
                  <a:srgbClr val="AD201A"/>
                </a:solidFill>
              </a:rPr>
              <a:t>partenariats scolaires</a:t>
            </a:r>
            <a:r>
              <a:rPr lang="fr-FR" dirty="0"/>
              <a:t> sont très courants, du fait des liens franco-allemands et franco-polonais développés après la Seconde Guerre Mondiale. Ceux-ci peuvent servir de </a:t>
            </a:r>
            <a:r>
              <a:rPr lang="fr-FR" b="1" dirty="0">
                <a:solidFill>
                  <a:srgbClr val="AD201A"/>
                </a:solidFill>
              </a:rPr>
              <a:t>levier pour le développement de politiques de solidarité</a:t>
            </a:r>
            <a:r>
              <a:rPr lang="fr-FR" dirty="0"/>
              <a:t> plus importantes. </a:t>
            </a:r>
          </a:p>
          <a:p>
            <a:pPr marL="285750" indent="-285750">
              <a:buFont typeface="Arial" panose="020B0604020202020204" pitchFamily="34" charset="0"/>
              <a:buChar char="•"/>
            </a:pPr>
            <a:endParaRPr lang="fr-FR" dirty="0"/>
          </a:p>
          <a:p>
            <a:pPr marL="285750" indent="-285750" algn="just">
              <a:buFont typeface="Arial" panose="020B0604020202020204" pitchFamily="34" charset="0"/>
              <a:buChar char="•"/>
            </a:pPr>
            <a:r>
              <a:rPr lang="fr-FR" dirty="0"/>
              <a:t>La multiplicité des échelles de gouvernance complexifie la mise en cohérence des politiques locales.</a:t>
            </a:r>
            <a:r>
              <a:rPr lang="fr-FR" b="1" dirty="0">
                <a:solidFill>
                  <a:srgbClr val="AD201A"/>
                </a:solidFill>
              </a:rPr>
              <a:t> L’élaboration de plans transversaux </a:t>
            </a:r>
            <a:r>
              <a:rPr lang="fr-FR" dirty="0"/>
              <a:t>tels que les Contrats Locaux de Santé et les Projets Alimentaires Territoriaux constituent des opportunités pour </a:t>
            </a:r>
            <a:r>
              <a:rPr lang="fr-FR" b="1" dirty="0">
                <a:solidFill>
                  <a:srgbClr val="AD201A"/>
                </a:solidFill>
              </a:rPr>
              <a:t>faire travailler ensemble des acteurs de divers secteurs</a:t>
            </a:r>
            <a:r>
              <a:rPr lang="fr-FR" dirty="0"/>
              <a:t>.</a:t>
            </a:r>
          </a:p>
        </p:txBody>
      </p:sp>
      <p:sp>
        <p:nvSpPr>
          <p:cNvPr id="15" name="ZoneTexte 14">
            <a:extLst>
              <a:ext uri="{FF2B5EF4-FFF2-40B4-BE49-F238E27FC236}">
                <a16:creationId xmlns:a16="http://schemas.microsoft.com/office/drawing/2014/main" id="{8CA366E0-F5D3-132F-E45F-5E9186BE460B}"/>
              </a:ext>
            </a:extLst>
          </p:cNvPr>
          <p:cNvSpPr txBox="1"/>
          <p:nvPr/>
        </p:nvSpPr>
        <p:spPr>
          <a:xfrm>
            <a:off x="351363" y="1270752"/>
            <a:ext cx="5825878"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PROGRÈS DE L’ODD SUR LE TERRITOIRE D’ÉTUDE</a:t>
            </a:r>
          </a:p>
        </p:txBody>
      </p:sp>
      <p:grpSp>
        <p:nvGrpSpPr>
          <p:cNvPr id="16" name="Groupe 15">
            <a:extLst>
              <a:ext uri="{FF2B5EF4-FFF2-40B4-BE49-F238E27FC236}">
                <a16:creationId xmlns:a16="http://schemas.microsoft.com/office/drawing/2014/main" id="{4596336C-881C-434B-E8FD-0065E955A838}"/>
              </a:ext>
            </a:extLst>
          </p:cNvPr>
          <p:cNvGrpSpPr/>
          <p:nvPr/>
        </p:nvGrpSpPr>
        <p:grpSpPr>
          <a:xfrm>
            <a:off x="6803572" y="1787383"/>
            <a:ext cx="4870284" cy="4335552"/>
            <a:chOff x="5696610" y="2280744"/>
            <a:chExt cx="5977244" cy="3770605"/>
          </a:xfrm>
        </p:grpSpPr>
        <p:sp>
          <p:nvSpPr>
            <p:cNvPr id="17" name="Rectangle : coins arrondis 16">
              <a:extLst>
                <a:ext uri="{FF2B5EF4-FFF2-40B4-BE49-F238E27FC236}">
                  <a16:creationId xmlns:a16="http://schemas.microsoft.com/office/drawing/2014/main" id="{A2C8CC02-2B28-7FDF-04B1-95036981A3FF}"/>
                </a:ext>
              </a:extLst>
            </p:cNvPr>
            <p:cNvSpPr/>
            <p:nvPr/>
          </p:nvSpPr>
          <p:spPr>
            <a:xfrm>
              <a:off x="5696610" y="2280744"/>
              <a:ext cx="5977244" cy="377060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57CB3A6-31DD-F333-1898-CE659C28EA4E}"/>
                </a:ext>
              </a:extLst>
            </p:cNvPr>
            <p:cNvSpPr txBox="1"/>
            <p:nvPr/>
          </p:nvSpPr>
          <p:spPr>
            <a:xfrm>
              <a:off x="6279455" y="2436368"/>
              <a:ext cx="4811558" cy="401507"/>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PISTES DE DÉVELOPPEMENT</a:t>
              </a:r>
            </a:p>
          </p:txBody>
        </p:sp>
        <p:sp>
          <p:nvSpPr>
            <p:cNvPr id="19" name="ZoneTexte 18">
              <a:extLst>
                <a:ext uri="{FF2B5EF4-FFF2-40B4-BE49-F238E27FC236}">
                  <a16:creationId xmlns:a16="http://schemas.microsoft.com/office/drawing/2014/main" id="{13BB61A8-DC5B-3048-9DDB-AB66E1A58DF9}"/>
                </a:ext>
              </a:extLst>
            </p:cNvPr>
            <p:cNvSpPr txBox="1"/>
            <p:nvPr/>
          </p:nvSpPr>
          <p:spPr>
            <a:xfrm>
              <a:off x="5988030" y="2937355"/>
              <a:ext cx="5394401" cy="2864085"/>
            </a:xfrm>
            <a:prstGeom prst="rect">
              <a:avLst/>
            </a:prstGeom>
            <a:noFill/>
          </p:spPr>
          <p:txBody>
            <a:bodyPr wrap="square" rtlCol="0">
              <a:spAutoFit/>
            </a:bodyPr>
            <a:lstStyle/>
            <a:p>
              <a:pPr algn="ctr"/>
              <a:r>
                <a:rPr lang="fr-FR" sz="1600" dirty="0"/>
                <a:t>Favoriser le dialogue territorial au travers de projets trans-sectoriels.</a:t>
              </a:r>
            </a:p>
            <a:p>
              <a:pPr algn="ctr"/>
              <a:endParaRPr lang="fr-FR" sz="1600" dirty="0"/>
            </a:p>
            <a:p>
              <a:pPr algn="ctr"/>
              <a:r>
                <a:rPr lang="fr-FR" sz="1600" dirty="0"/>
                <a:t>Promouvoir la participation aux débats publics et l’accord d’une place plus importante au dialogue dans la conception des politiques publiques</a:t>
              </a:r>
            </a:p>
            <a:p>
              <a:pPr algn="ctr"/>
              <a:endParaRPr lang="fr-FR" sz="1600" dirty="0"/>
            </a:p>
            <a:p>
              <a:pPr algn="ctr"/>
              <a:r>
                <a:rPr lang="fr-FR" sz="1600" dirty="0"/>
                <a:t>Mettre en avant les initiatives déjà existantes de collaboration multi-partenariales, en particulier en faveur du développement durable et de la lutte contre les inégalités. </a:t>
              </a:r>
            </a:p>
          </p:txBody>
        </p:sp>
        <p:cxnSp>
          <p:nvCxnSpPr>
            <p:cNvPr id="20" name="Connecteur droit 19">
              <a:extLst>
                <a:ext uri="{FF2B5EF4-FFF2-40B4-BE49-F238E27FC236}">
                  <a16:creationId xmlns:a16="http://schemas.microsoft.com/office/drawing/2014/main" id="{0B3AA849-93A1-7343-75E1-D460CAB7B06E}"/>
                </a:ext>
              </a:extLst>
            </p:cNvPr>
            <p:cNvCxnSpPr>
              <a:cxnSpLocks/>
            </p:cNvCxnSpPr>
            <p:nvPr/>
          </p:nvCxnSpPr>
          <p:spPr>
            <a:xfrm flipH="1">
              <a:off x="8100485" y="3522610"/>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3FB80DA4-A2FC-4305-D9CC-D87E94C034AD}"/>
                </a:ext>
              </a:extLst>
            </p:cNvPr>
            <p:cNvCxnSpPr>
              <a:cxnSpLocks/>
            </p:cNvCxnSpPr>
            <p:nvPr/>
          </p:nvCxnSpPr>
          <p:spPr>
            <a:xfrm flipH="1">
              <a:off x="8100485" y="457195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A98B3628-0996-8D97-4A48-59AB80A51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4" t="66713" r="17673" b="2470"/>
          <a:stretch>
            <a:fillRect/>
          </a:stretch>
        </p:blipFill>
        <p:spPr bwMode="auto">
          <a:xfrm>
            <a:off x="10907130" y="5525624"/>
            <a:ext cx="1296000" cy="128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0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1256A-943F-7F23-F869-6E66C658CAAF}"/>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2594C09D-010F-7929-6B1F-C81B170E5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B8C8F607-3722-9E82-47F6-301CFC963F1E}"/>
              </a:ext>
            </a:extLst>
          </p:cNvPr>
          <p:cNvSpPr txBox="1">
            <a:spLocks/>
          </p:cNvSpPr>
          <p:nvPr/>
        </p:nvSpPr>
        <p:spPr>
          <a:xfrm>
            <a:off x="733646" y="2367181"/>
            <a:ext cx="5699809" cy="2335742"/>
          </a:xfrm>
          <a:prstGeom prst="rect">
            <a:avLst/>
          </a:prstGeom>
          <a:effectLst>
            <a:glow rad="1270000">
              <a:schemeClr val="tx1">
                <a:alpha val="40000"/>
              </a:schemeClr>
            </a:glow>
          </a:effectLst>
        </p:spPr>
        <p:txBody>
          <a:bodyPr vert="horz" lIns="0" tIns="45720" rIns="18000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dirty="0">
                <a:solidFill>
                  <a:srgbClr val="AD201A"/>
                </a:solidFill>
                <a:latin typeface="Tw Cen MT Condensed Extra Bold" panose="020B0803020202020204" pitchFamily="34" charset="0"/>
              </a:rPr>
              <a:t>Pratiques inspirantes</a:t>
            </a:r>
          </a:p>
        </p:txBody>
      </p:sp>
      <p:sp>
        <p:nvSpPr>
          <p:cNvPr id="6" name="Sous-titre 2">
            <a:extLst>
              <a:ext uri="{FF2B5EF4-FFF2-40B4-BE49-F238E27FC236}">
                <a16:creationId xmlns:a16="http://schemas.microsoft.com/office/drawing/2014/main" id="{F293ECD3-91C0-45A9-17A7-6FDCC141228E}"/>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3</a:t>
            </a:r>
            <a:endParaRPr lang="fr-FR" sz="9600" dirty="0">
              <a:solidFill>
                <a:srgbClr val="AD201A"/>
              </a:solidFill>
            </a:endParaRPr>
          </a:p>
        </p:txBody>
      </p:sp>
      <p:cxnSp>
        <p:nvCxnSpPr>
          <p:cNvPr id="7" name="Connecteur droit 6">
            <a:extLst>
              <a:ext uri="{FF2B5EF4-FFF2-40B4-BE49-F238E27FC236}">
                <a16:creationId xmlns:a16="http://schemas.microsoft.com/office/drawing/2014/main" id="{E1997189-C3C6-79F7-949F-BFC802FAA475}"/>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0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604FA-9FED-0CAD-7D01-5B037329EB2D}"/>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C5E52E97-6D4F-96FD-8201-0927775E8BB7}"/>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3</a:t>
            </a:r>
            <a:endParaRPr lang="fr-FR" sz="4400" dirty="0">
              <a:solidFill>
                <a:srgbClr val="AD201A"/>
              </a:solidFill>
            </a:endParaRPr>
          </a:p>
        </p:txBody>
      </p:sp>
      <p:cxnSp>
        <p:nvCxnSpPr>
          <p:cNvPr id="5" name="Connecteur droit 4">
            <a:extLst>
              <a:ext uri="{FF2B5EF4-FFF2-40B4-BE49-F238E27FC236}">
                <a16:creationId xmlns:a16="http://schemas.microsoft.com/office/drawing/2014/main" id="{BDE1B1CB-D422-180B-B894-C48814BDEF48}"/>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5185717B-9F1F-1B0C-327D-228471DBA57A}"/>
              </a:ext>
            </a:extLst>
          </p:cNvPr>
          <p:cNvSpPr txBox="1"/>
          <p:nvPr/>
        </p:nvSpPr>
        <p:spPr>
          <a:xfrm>
            <a:off x="1105031" y="192252"/>
            <a:ext cx="5676769" cy="1569660"/>
          </a:xfrm>
          <a:prstGeom prst="rect">
            <a:avLst/>
          </a:prstGeom>
          <a:noFill/>
        </p:spPr>
        <p:txBody>
          <a:bodyPr wrap="square" rtlCol="0">
            <a:spAutoFit/>
          </a:bodyPr>
          <a:lstStyle/>
          <a:p>
            <a:r>
              <a:rPr lang="fr-FR" sz="4800" b="1" dirty="0">
                <a:solidFill>
                  <a:srgbClr val="199C9A"/>
                </a:solidFill>
                <a:latin typeface="Tw Cen MT Condensed Extra Bold" panose="020B0803020202020204" pitchFamily="34" charset="0"/>
              </a:rPr>
              <a:t>LE PETIT MARCHÉ</a:t>
            </a:r>
          </a:p>
          <a:p>
            <a:r>
              <a:rPr lang="fr-FR" sz="4800" b="1" dirty="0">
                <a:solidFill>
                  <a:srgbClr val="199C9A"/>
                </a:solidFill>
                <a:latin typeface="Tw Cen MT Condensed Extra Bold" panose="020B0803020202020204" pitchFamily="34" charset="0"/>
              </a:rPr>
              <a:t>DES ENGAGÉES </a:t>
            </a:r>
          </a:p>
        </p:txBody>
      </p:sp>
      <p:sp>
        <p:nvSpPr>
          <p:cNvPr id="11" name="ZoneTexte 10">
            <a:extLst>
              <a:ext uri="{FF2B5EF4-FFF2-40B4-BE49-F238E27FC236}">
                <a16:creationId xmlns:a16="http://schemas.microsoft.com/office/drawing/2014/main" id="{8544DE6E-AB4E-0AB3-525A-0C497B230D2A}"/>
              </a:ext>
            </a:extLst>
          </p:cNvPr>
          <p:cNvSpPr txBox="1"/>
          <p:nvPr/>
        </p:nvSpPr>
        <p:spPr>
          <a:xfrm>
            <a:off x="397078" y="2621577"/>
            <a:ext cx="6085119" cy="1200329"/>
          </a:xfrm>
          <a:prstGeom prst="rect">
            <a:avLst/>
          </a:prstGeom>
          <a:noFill/>
        </p:spPr>
        <p:txBody>
          <a:bodyPr wrap="square" rtlCol="0">
            <a:spAutoFit/>
          </a:bodyPr>
          <a:lstStyle/>
          <a:p>
            <a:pPr algn="just"/>
            <a:r>
              <a:rPr lang="fr-FR" dirty="0"/>
              <a:t>Marché biologique de fruits, légumes, œufs, légumes secs et produits peu transformés. </a:t>
            </a:r>
          </a:p>
          <a:p>
            <a:pPr algn="just"/>
            <a:r>
              <a:rPr lang="fr-FR" dirty="0"/>
              <a:t>Trois offres de prix choisis par les </a:t>
            </a:r>
            <a:r>
              <a:rPr lang="fr-FR" dirty="0" err="1"/>
              <a:t>client·es</a:t>
            </a:r>
            <a:r>
              <a:rPr lang="fr-FR" dirty="0"/>
              <a:t> avec des billes de couleur (sans justificatif ni stigmatisation).</a:t>
            </a:r>
          </a:p>
        </p:txBody>
      </p:sp>
      <p:sp>
        <p:nvSpPr>
          <p:cNvPr id="12" name="ZoneTexte 11">
            <a:extLst>
              <a:ext uri="{FF2B5EF4-FFF2-40B4-BE49-F238E27FC236}">
                <a16:creationId xmlns:a16="http://schemas.microsoft.com/office/drawing/2014/main" id="{F81F1F0B-2A38-F0CB-B28A-61248F39555D}"/>
              </a:ext>
            </a:extLst>
          </p:cNvPr>
          <p:cNvSpPr txBox="1"/>
          <p:nvPr/>
        </p:nvSpPr>
        <p:spPr>
          <a:xfrm>
            <a:off x="897824" y="2228731"/>
            <a:ext cx="500352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DESCRIPTION DE L’INITIATIVE</a:t>
            </a:r>
          </a:p>
        </p:txBody>
      </p:sp>
      <p:sp>
        <p:nvSpPr>
          <p:cNvPr id="2" name="ZoneTexte 1">
            <a:extLst>
              <a:ext uri="{FF2B5EF4-FFF2-40B4-BE49-F238E27FC236}">
                <a16:creationId xmlns:a16="http://schemas.microsoft.com/office/drawing/2014/main" id="{F3C7F626-2C4F-C1F8-93BA-7E3A853ECA1F}"/>
              </a:ext>
            </a:extLst>
          </p:cNvPr>
          <p:cNvSpPr txBox="1"/>
          <p:nvPr/>
        </p:nvSpPr>
        <p:spPr>
          <a:xfrm>
            <a:off x="317825" y="4273682"/>
            <a:ext cx="6558463" cy="2585323"/>
          </a:xfrm>
          <a:prstGeom prst="rect">
            <a:avLst/>
          </a:prstGeom>
          <a:noFill/>
        </p:spPr>
        <p:txBody>
          <a:bodyPr wrap="square" rtlCol="0">
            <a:spAutoFit/>
          </a:bodyPr>
          <a:lstStyle/>
          <a:p>
            <a:pPr algn="just"/>
            <a:r>
              <a:rPr lang="fr-FR" dirty="0"/>
              <a:t>Projet porté par un collectif d’habitantes de Quartier Prioritaire de la Ville (QPV), qui ne sont pas seulement les « chevilles ouvrières » mais qui gèrent également les dimensions politiques du projet.</a:t>
            </a:r>
          </a:p>
          <a:p>
            <a:endParaRPr lang="fr-FR" sz="900" dirty="0"/>
          </a:p>
          <a:p>
            <a:pPr algn="just"/>
            <a:r>
              <a:rPr lang="fr-FR" dirty="0"/>
              <a:t>Partenaires : la Ligue des Droits de l’Homme de Dunkerque, Bailleurs (Le Cottage Social des Flandres,  Flandre Opale Habitat), maisons de quartier, les Jardins de Cocagne, etc.</a:t>
            </a:r>
          </a:p>
          <a:p>
            <a:endParaRPr lang="fr-FR" sz="900" dirty="0"/>
          </a:p>
          <a:p>
            <a:r>
              <a:rPr lang="fr-FR" dirty="0"/>
              <a:t>Mise en lien avec le Projet Alimentaire Territorial (PAT)</a:t>
            </a:r>
          </a:p>
        </p:txBody>
      </p:sp>
      <p:sp>
        <p:nvSpPr>
          <p:cNvPr id="3" name="ZoneTexte 2">
            <a:extLst>
              <a:ext uri="{FF2B5EF4-FFF2-40B4-BE49-F238E27FC236}">
                <a16:creationId xmlns:a16="http://schemas.microsoft.com/office/drawing/2014/main" id="{1F414DE6-8157-8253-1298-2205D9977E2B}"/>
              </a:ext>
            </a:extLst>
          </p:cNvPr>
          <p:cNvSpPr txBox="1"/>
          <p:nvPr/>
        </p:nvSpPr>
        <p:spPr>
          <a:xfrm>
            <a:off x="886942" y="3812017"/>
            <a:ext cx="5403707"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UNE GOUVERNANCE MULTI-PARTENARIALE</a:t>
            </a:r>
          </a:p>
        </p:txBody>
      </p:sp>
      <p:pic>
        <p:nvPicPr>
          <p:cNvPr id="7" name="Picture 6" descr="Peut être une image de étudier, jouet pour enfant et lunettes">
            <a:extLst>
              <a:ext uri="{FF2B5EF4-FFF2-40B4-BE49-F238E27FC236}">
                <a16:creationId xmlns:a16="http://schemas.microsoft.com/office/drawing/2014/main" id="{F5575957-CF15-7652-926D-8EEBB5871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74" b="24190"/>
          <a:stretch>
            <a:fillRect/>
          </a:stretch>
        </p:blipFill>
        <p:spPr bwMode="auto">
          <a:xfrm>
            <a:off x="7011862" y="-3609"/>
            <a:ext cx="4842071" cy="686161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1D45D5B-6C70-6C22-0026-D9F4D21AB15D}"/>
              </a:ext>
            </a:extLst>
          </p:cNvPr>
          <p:cNvSpPr txBox="1"/>
          <p:nvPr/>
        </p:nvSpPr>
        <p:spPr>
          <a:xfrm>
            <a:off x="7397861" y="6393598"/>
            <a:ext cx="4127832" cy="307777"/>
          </a:xfrm>
          <a:prstGeom prst="rect">
            <a:avLst/>
          </a:prstGeom>
          <a:noFill/>
        </p:spPr>
        <p:txBody>
          <a:bodyPr wrap="square" rtlCol="0">
            <a:spAutoFit/>
          </a:bodyPr>
          <a:lstStyle/>
          <a:p>
            <a:pPr algn="ctr"/>
            <a:r>
              <a:rPr lang="fr-FR" sz="1400" dirty="0">
                <a:solidFill>
                  <a:schemeClr val="bg1"/>
                </a:solidFill>
              </a:rPr>
              <a:t>Crédit : </a:t>
            </a:r>
            <a:r>
              <a:rPr lang="fr-FR" sz="1400" dirty="0">
                <a:solidFill>
                  <a:schemeClr val="bg1"/>
                </a:solidFill>
                <a:hlinkClick r:id="rId3">
                  <a:extLst>
                    <a:ext uri="{A12FA001-AC4F-418D-AE19-62706E023703}">
                      <ahyp:hlinkClr xmlns:ahyp="http://schemas.microsoft.com/office/drawing/2018/hyperlinkcolor" val="tx"/>
                    </a:ext>
                  </a:extLst>
                </a:hlinkClick>
              </a:rPr>
              <a:t>Facebook « Le petit marché des Engagées »</a:t>
            </a:r>
            <a:endParaRPr lang="fr-FR" sz="1400" dirty="0">
              <a:solidFill>
                <a:schemeClr val="bg1"/>
              </a:solidFill>
            </a:endParaRPr>
          </a:p>
        </p:txBody>
      </p:sp>
      <p:pic>
        <p:nvPicPr>
          <p:cNvPr id="14" name="Graphique 13" descr="Repère contour">
            <a:extLst>
              <a:ext uri="{FF2B5EF4-FFF2-40B4-BE49-F238E27FC236}">
                <a16:creationId xmlns:a16="http://schemas.microsoft.com/office/drawing/2014/main" id="{BF900EAA-7DFD-FD63-E9B2-D2DB4A1F14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9943" y="1677587"/>
            <a:ext cx="596832" cy="596832"/>
          </a:xfrm>
          <a:prstGeom prst="rect">
            <a:avLst/>
          </a:prstGeom>
        </p:spPr>
      </p:pic>
      <p:sp>
        <p:nvSpPr>
          <p:cNvPr id="16" name="ZoneTexte 15">
            <a:extLst>
              <a:ext uri="{FF2B5EF4-FFF2-40B4-BE49-F238E27FC236}">
                <a16:creationId xmlns:a16="http://schemas.microsoft.com/office/drawing/2014/main" id="{78FC2D3D-B094-9E4B-9348-F38A3F7B1916}"/>
              </a:ext>
            </a:extLst>
          </p:cNvPr>
          <p:cNvSpPr txBox="1"/>
          <p:nvPr/>
        </p:nvSpPr>
        <p:spPr>
          <a:xfrm>
            <a:off x="812260" y="1652838"/>
            <a:ext cx="5003530" cy="584775"/>
          </a:xfrm>
          <a:prstGeom prst="rect">
            <a:avLst/>
          </a:prstGeom>
          <a:noFill/>
        </p:spPr>
        <p:txBody>
          <a:bodyPr wrap="square">
            <a:spAutoFit/>
          </a:bodyPr>
          <a:lstStyle/>
          <a:p>
            <a:r>
              <a:rPr lang="fr-FR" sz="1600" i="1" dirty="0"/>
              <a:t>Quartier Banc Vert, de l’Alliance, Saint-Nicolas-Pasteur et Petite Synthe (Dunkerque).</a:t>
            </a:r>
          </a:p>
        </p:txBody>
      </p:sp>
    </p:spTree>
    <p:extLst>
      <p:ext uri="{BB962C8B-B14F-4D97-AF65-F5344CB8AC3E}">
        <p14:creationId xmlns:p14="http://schemas.microsoft.com/office/powerpoint/2010/main" val="5611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9ED55-92D3-C353-82B6-F012D6B34325}"/>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3D1D25EE-6188-B63E-F365-B4234F2C8AEF}"/>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3</a:t>
            </a:r>
            <a:endParaRPr lang="fr-FR" sz="4400" dirty="0">
              <a:solidFill>
                <a:srgbClr val="AD201A"/>
              </a:solidFill>
            </a:endParaRPr>
          </a:p>
        </p:txBody>
      </p:sp>
      <p:cxnSp>
        <p:nvCxnSpPr>
          <p:cNvPr id="5" name="Connecteur droit 4">
            <a:extLst>
              <a:ext uri="{FF2B5EF4-FFF2-40B4-BE49-F238E27FC236}">
                <a16:creationId xmlns:a16="http://schemas.microsoft.com/office/drawing/2014/main" id="{51CCDA88-C788-8FEA-5619-AE573B124E3D}"/>
              </a:ext>
            </a:extLst>
          </p:cNvPr>
          <p:cNvCxnSpPr>
            <a:cxnSpLocks/>
          </p:cNvCxnSpPr>
          <p:nvPr/>
        </p:nvCxnSpPr>
        <p:spPr>
          <a:xfrm>
            <a:off x="11458694" y="-36548"/>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A0F7A88-3A9B-FBC7-C49D-3E0AAB921608}"/>
              </a:ext>
            </a:extLst>
          </p:cNvPr>
          <p:cNvSpPr txBox="1"/>
          <p:nvPr/>
        </p:nvSpPr>
        <p:spPr>
          <a:xfrm>
            <a:off x="1540995" y="261844"/>
            <a:ext cx="9702538" cy="1569660"/>
          </a:xfrm>
          <a:prstGeom prst="rect">
            <a:avLst/>
          </a:prstGeom>
          <a:noFill/>
        </p:spPr>
        <p:txBody>
          <a:bodyPr wrap="square" rtlCol="0">
            <a:spAutoFit/>
          </a:bodyPr>
          <a:lstStyle/>
          <a:p>
            <a:pPr algn="r"/>
            <a:r>
              <a:rPr lang="fr-FR" sz="4800" b="1" dirty="0">
                <a:solidFill>
                  <a:srgbClr val="199C9A"/>
                </a:solidFill>
                <a:latin typeface="Tw Cen MT Condensed Extra Bold" panose="020B0803020202020204" pitchFamily="34" charset="0"/>
              </a:rPr>
              <a:t>REFUGEE WOMEN’S</a:t>
            </a:r>
          </a:p>
          <a:p>
            <a:pPr algn="r"/>
            <a:r>
              <a:rPr lang="fr-FR" sz="4800" b="1" dirty="0">
                <a:solidFill>
                  <a:srgbClr val="199C9A"/>
                </a:solidFill>
                <a:latin typeface="Tw Cen MT Condensed Extra Bold" panose="020B0803020202020204" pitchFamily="34" charset="0"/>
              </a:rPr>
              <a:t>CENTRE</a:t>
            </a:r>
          </a:p>
        </p:txBody>
      </p:sp>
      <p:sp>
        <p:nvSpPr>
          <p:cNvPr id="11" name="ZoneTexte 10">
            <a:extLst>
              <a:ext uri="{FF2B5EF4-FFF2-40B4-BE49-F238E27FC236}">
                <a16:creationId xmlns:a16="http://schemas.microsoft.com/office/drawing/2014/main" id="{0217F18E-7058-5627-467D-81EF1074B20A}"/>
              </a:ext>
            </a:extLst>
          </p:cNvPr>
          <p:cNvSpPr txBox="1"/>
          <p:nvPr/>
        </p:nvSpPr>
        <p:spPr>
          <a:xfrm>
            <a:off x="5730142" y="2597961"/>
            <a:ext cx="6211486" cy="646331"/>
          </a:xfrm>
          <a:prstGeom prst="rect">
            <a:avLst/>
          </a:prstGeom>
          <a:noFill/>
        </p:spPr>
        <p:txBody>
          <a:bodyPr wrap="square" rtlCol="0">
            <a:spAutoFit/>
          </a:bodyPr>
          <a:lstStyle/>
          <a:p>
            <a:pPr algn="just"/>
            <a:r>
              <a:rPr lang="fr-FR" dirty="0"/>
              <a:t>Collectif féministe intersectionnel venant en aide aux femmes et familles migrantes.</a:t>
            </a:r>
          </a:p>
        </p:txBody>
      </p:sp>
      <p:sp>
        <p:nvSpPr>
          <p:cNvPr id="12" name="ZoneTexte 11">
            <a:extLst>
              <a:ext uri="{FF2B5EF4-FFF2-40B4-BE49-F238E27FC236}">
                <a16:creationId xmlns:a16="http://schemas.microsoft.com/office/drawing/2014/main" id="{6F95C49D-CAF5-3A02-F44A-F206A45299A2}"/>
              </a:ext>
            </a:extLst>
          </p:cNvPr>
          <p:cNvSpPr txBox="1"/>
          <p:nvPr/>
        </p:nvSpPr>
        <p:spPr>
          <a:xfrm>
            <a:off x="6799718" y="2080286"/>
            <a:ext cx="4443816" cy="461665"/>
          </a:xfrm>
          <a:prstGeom prst="rect">
            <a:avLst/>
          </a:prstGeom>
          <a:noFill/>
        </p:spPr>
        <p:txBody>
          <a:bodyPr wrap="square">
            <a:spAutoFit/>
          </a:bodyPr>
          <a:lstStyle/>
          <a:p>
            <a:pPr algn="r"/>
            <a:r>
              <a:rPr lang="fr-FR" sz="2400" dirty="0">
                <a:solidFill>
                  <a:srgbClr val="FF7A24"/>
                </a:solidFill>
                <a:latin typeface="Tw Cen MT Condensed Extra Bold" panose="020B0803020202020204" pitchFamily="34" charset="0"/>
                <a:ea typeface="Source Sans Pro" panose="020B0503030403020204" pitchFamily="34" charset="0"/>
              </a:rPr>
              <a:t>DESCRIPTION DE L’INITIATIVE</a:t>
            </a:r>
          </a:p>
        </p:txBody>
      </p:sp>
      <p:sp>
        <p:nvSpPr>
          <p:cNvPr id="9" name="ZoneTexte 8">
            <a:extLst>
              <a:ext uri="{FF2B5EF4-FFF2-40B4-BE49-F238E27FC236}">
                <a16:creationId xmlns:a16="http://schemas.microsoft.com/office/drawing/2014/main" id="{AE0438BA-A041-11F6-4378-344CE7C0B0E1}"/>
              </a:ext>
            </a:extLst>
          </p:cNvPr>
          <p:cNvSpPr txBox="1"/>
          <p:nvPr/>
        </p:nvSpPr>
        <p:spPr>
          <a:xfrm>
            <a:off x="5561213" y="3820451"/>
            <a:ext cx="6549344" cy="2862322"/>
          </a:xfrm>
          <a:prstGeom prst="rect">
            <a:avLst/>
          </a:prstGeom>
          <a:noFill/>
        </p:spPr>
        <p:txBody>
          <a:bodyPr wrap="square" rtlCol="0">
            <a:spAutoFit/>
          </a:bodyPr>
          <a:lstStyle/>
          <a:p>
            <a:pPr algn="just"/>
            <a:r>
              <a:rPr lang="fr-FR" b="1" dirty="0">
                <a:solidFill>
                  <a:srgbClr val="AD201A"/>
                </a:solidFill>
              </a:rPr>
              <a:t>Approche holistique incluant questions matérielles </a:t>
            </a:r>
            <a:r>
              <a:rPr lang="fr-FR" dirty="0"/>
              <a:t>(réponse aux urgences et besoins fondamentaux d’abri, d’alimentation, d’accompagnement psycho-social) </a:t>
            </a:r>
            <a:r>
              <a:rPr lang="fr-FR" b="1" dirty="0">
                <a:solidFill>
                  <a:srgbClr val="AD201A"/>
                </a:solidFill>
              </a:rPr>
              <a:t>mais également le besoin de se sentir soutenue et connectée à autrui </a:t>
            </a:r>
            <a:r>
              <a:rPr lang="fr-FR" dirty="0"/>
              <a:t>(activités de loisirs créatifs, sessions d’échange linguistiques, etc.).</a:t>
            </a:r>
          </a:p>
          <a:p>
            <a:pPr algn="r"/>
            <a:endParaRPr lang="fr-FR" dirty="0"/>
          </a:p>
          <a:p>
            <a:pPr algn="just"/>
            <a:r>
              <a:rPr lang="fr-FR" dirty="0"/>
              <a:t>Partenariat avec différentes ONG et associations locales notamment le Planning Familial, Médecins Sans Frontières, la Croix Rouge, Gynécologie sans frontières, etc., mais pas de soutien par les collectivités locales.</a:t>
            </a:r>
          </a:p>
        </p:txBody>
      </p:sp>
      <p:pic>
        <p:nvPicPr>
          <p:cNvPr id="4098" name="Picture 2">
            <a:extLst>
              <a:ext uri="{FF2B5EF4-FFF2-40B4-BE49-F238E27FC236}">
                <a16:creationId xmlns:a16="http://schemas.microsoft.com/office/drawing/2014/main" id="{54EBAC0D-6CEB-489D-E1E3-CED84294C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2"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5985D54-0F0F-B232-720E-70DD1D144568}"/>
              </a:ext>
            </a:extLst>
          </p:cNvPr>
          <p:cNvSpPr txBox="1"/>
          <p:nvPr/>
        </p:nvSpPr>
        <p:spPr>
          <a:xfrm>
            <a:off x="757412" y="6446760"/>
            <a:ext cx="4127832" cy="307777"/>
          </a:xfrm>
          <a:prstGeom prst="rect">
            <a:avLst/>
          </a:prstGeom>
          <a:noFill/>
        </p:spPr>
        <p:txBody>
          <a:bodyPr wrap="square" rtlCol="0">
            <a:spAutoFit/>
          </a:bodyPr>
          <a:lstStyle/>
          <a:p>
            <a:pPr algn="ctr"/>
            <a:r>
              <a:rPr lang="fr-FR" sz="1400" dirty="0">
                <a:solidFill>
                  <a:schemeClr val="bg1"/>
                </a:solidFill>
              </a:rPr>
              <a:t>Crédit : </a:t>
            </a:r>
            <a:r>
              <a:rPr lang="fr-FR" sz="1400" dirty="0">
                <a:solidFill>
                  <a:schemeClr val="bg1"/>
                </a:solidFill>
                <a:hlinkClick r:id="rId3">
                  <a:extLst>
                    <a:ext uri="{A12FA001-AC4F-418D-AE19-62706E023703}">
                      <ahyp:hlinkClr xmlns:ahyp="http://schemas.microsoft.com/office/drawing/2018/hyperlinkcolor" val="tx"/>
                    </a:ext>
                  </a:extLst>
                </a:hlinkClick>
              </a:rPr>
              <a:t>Site de </a:t>
            </a:r>
            <a:r>
              <a:rPr lang="fr-FR" sz="1400" dirty="0" err="1">
                <a:solidFill>
                  <a:schemeClr val="bg1"/>
                </a:solidFill>
                <a:hlinkClick r:id="rId3">
                  <a:extLst>
                    <a:ext uri="{A12FA001-AC4F-418D-AE19-62706E023703}">
                      <ahyp:hlinkClr xmlns:ahyp="http://schemas.microsoft.com/office/drawing/2018/hyperlinkcolor" val="tx"/>
                    </a:ext>
                  </a:extLst>
                </a:hlinkClick>
              </a:rPr>
              <a:t>Refugee</a:t>
            </a:r>
            <a:r>
              <a:rPr lang="fr-FR" sz="1400" dirty="0">
                <a:solidFill>
                  <a:schemeClr val="bg1"/>
                </a:solidFill>
                <a:hlinkClick r:id="rId3">
                  <a:extLst>
                    <a:ext uri="{A12FA001-AC4F-418D-AE19-62706E023703}">
                      <ahyp:hlinkClr xmlns:ahyp="http://schemas.microsoft.com/office/drawing/2018/hyperlinkcolor" val="tx"/>
                    </a:ext>
                  </a:extLst>
                </a:hlinkClick>
              </a:rPr>
              <a:t> </a:t>
            </a:r>
            <a:r>
              <a:rPr lang="fr-FR" sz="1400" dirty="0" err="1">
                <a:solidFill>
                  <a:schemeClr val="bg1"/>
                </a:solidFill>
                <a:hlinkClick r:id="rId3">
                  <a:extLst>
                    <a:ext uri="{A12FA001-AC4F-418D-AE19-62706E023703}">
                      <ahyp:hlinkClr xmlns:ahyp="http://schemas.microsoft.com/office/drawing/2018/hyperlinkcolor" val="tx"/>
                    </a:ext>
                  </a:extLst>
                </a:hlinkClick>
              </a:rPr>
              <a:t>Women’s</a:t>
            </a:r>
            <a:r>
              <a:rPr lang="fr-FR" sz="1400" dirty="0">
                <a:solidFill>
                  <a:schemeClr val="bg1"/>
                </a:solidFill>
                <a:hlinkClick r:id="rId3">
                  <a:extLst>
                    <a:ext uri="{A12FA001-AC4F-418D-AE19-62706E023703}">
                      <ahyp:hlinkClr xmlns:ahyp="http://schemas.microsoft.com/office/drawing/2018/hyperlinkcolor" val="tx"/>
                    </a:ext>
                  </a:extLst>
                </a:hlinkClick>
              </a:rPr>
              <a:t> Centre</a:t>
            </a:r>
            <a:endParaRPr lang="fr-FR" sz="1400" dirty="0">
              <a:solidFill>
                <a:schemeClr val="bg1"/>
              </a:solidFill>
            </a:endParaRPr>
          </a:p>
        </p:txBody>
      </p:sp>
      <p:pic>
        <p:nvPicPr>
          <p:cNvPr id="3" name="Graphique 2" descr="Repère contour">
            <a:extLst>
              <a:ext uri="{FF2B5EF4-FFF2-40B4-BE49-F238E27FC236}">
                <a16:creationId xmlns:a16="http://schemas.microsoft.com/office/drawing/2014/main" id="{FB7E68D0-A9CB-5EA8-2E84-4F90E38187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399763" y="1622494"/>
            <a:ext cx="596832" cy="596832"/>
          </a:xfrm>
          <a:prstGeom prst="rect">
            <a:avLst/>
          </a:prstGeom>
        </p:spPr>
      </p:pic>
      <p:sp>
        <p:nvSpPr>
          <p:cNvPr id="7" name="ZoneTexte 6">
            <a:extLst>
              <a:ext uri="{FF2B5EF4-FFF2-40B4-BE49-F238E27FC236}">
                <a16:creationId xmlns:a16="http://schemas.microsoft.com/office/drawing/2014/main" id="{3B4B434B-F182-1A26-35B6-E3A93FB1C9AF}"/>
              </a:ext>
            </a:extLst>
          </p:cNvPr>
          <p:cNvSpPr txBox="1"/>
          <p:nvPr/>
        </p:nvSpPr>
        <p:spPr>
          <a:xfrm>
            <a:off x="6801816" y="1718975"/>
            <a:ext cx="4597947" cy="338554"/>
          </a:xfrm>
          <a:prstGeom prst="rect">
            <a:avLst/>
          </a:prstGeom>
          <a:noFill/>
        </p:spPr>
        <p:txBody>
          <a:bodyPr wrap="square">
            <a:spAutoFit/>
          </a:bodyPr>
          <a:lstStyle/>
          <a:p>
            <a:pPr algn="r"/>
            <a:r>
              <a:rPr lang="fr-FR" sz="1600" i="1" dirty="0"/>
              <a:t>Calaisis et Dunkerquois</a:t>
            </a:r>
          </a:p>
        </p:txBody>
      </p:sp>
      <p:sp>
        <p:nvSpPr>
          <p:cNvPr id="8" name="ZoneTexte 7">
            <a:extLst>
              <a:ext uri="{FF2B5EF4-FFF2-40B4-BE49-F238E27FC236}">
                <a16:creationId xmlns:a16="http://schemas.microsoft.com/office/drawing/2014/main" id="{E063B58A-8E1A-23F0-CBC9-8795F2189745}"/>
              </a:ext>
            </a:extLst>
          </p:cNvPr>
          <p:cNvSpPr txBox="1"/>
          <p:nvPr/>
        </p:nvSpPr>
        <p:spPr>
          <a:xfrm>
            <a:off x="5839827" y="3328708"/>
            <a:ext cx="5403707" cy="461665"/>
          </a:xfrm>
          <a:prstGeom prst="rect">
            <a:avLst/>
          </a:prstGeom>
          <a:noFill/>
        </p:spPr>
        <p:txBody>
          <a:bodyPr wrap="square">
            <a:spAutoFit/>
          </a:bodyPr>
          <a:lstStyle/>
          <a:p>
            <a:pPr algn="r"/>
            <a:r>
              <a:rPr lang="fr-FR" sz="2400" dirty="0">
                <a:solidFill>
                  <a:srgbClr val="FF7A24"/>
                </a:solidFill>
                <a:latin typeface="Tw Cen MT Condensed Extra Bold" panose="020B0803020202020204" pitchFamily="34" charset="0"/>
                <a:ea typeface="Source Sans Pro" panose="020B0503030403020204" pitchFamily="34" charset="0"/>
              </a:rPr>
              <a:t>UNE APPROCHE SYSTÉMIQUE</a:t>
            </a:r>
          </a:p>
        </p:txBody>
      </p:sp>
    </p:spTree>
    <p:extLst>
      <p:ext uri="{BB962C8B-B14F-4D97-AF65-F5344CB8AC3E}">
        <p14:creationId xmlns:p14="http://schemas.microsoft.com/office/powerpoint/2010/main" val="395930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03F5-3DAA-E250-DB2D-3B17E7FE19AD}"/>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FC3C9920-7731-25E7-8CCA-7D87093FC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C4241B51-381E-54C5-0FA2-4F59833B27CE}"/>
              </a:ext>
            </a:extLst>
          </p:cNvPr>
          <p:cNvSpPr txBox="1">
            <a:spLocks/>
          </p:cNvSpPr>
          <p:nvPr/>
        </p:nvSpPr>
        <p:spPr>
          <a:xfrm>
            <a:off x="733646" y="2367181"/>
            <a:ext cx="5699809" cy="2335742"/>
          </a:xfrm>
          <a:prstGeom prst="rect">
            <a:avLst/>
          </a:prstGeom>
          <a:effectLst>
            <a:glow rad="1270000">
              <a:schemeClr val="tx1">
                <a:alpha val="40000"/>
              </a:schemeClr>
            </a:glow>
          </a:effectLst>
        </p:spPr>
        <p:txBody>
          <a:bodyPr vert="horz" lIns="0" tIns="45720" rIns="18000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dirty="0">
                <a:solidFill>
                  <a:srgbClr val="AD201A"/>
                </a:solidFill>
                <a:latin typeface="Tw Cen MT Condensed Extra Bold" panose="020B0803020202020204" pitchFamily="34" charset="0"/>
              </a:rPr>
              <a:t>Cartographie des « Acteurs du changement »</a:t>
            </a:r>
          </a:p>
        </p:txBody>
      </p:sp>
      <p:sp>
        <p:nvSpPr>
          <p:cNvPr id="6" name="Sous-titre 2">
            <a:extLst>
              <a:ext uri="{FF2B5EF4-FFF2-40B4-BE49-F238E27FC236}">
                <a16:creationId xmlns:a16="http://schemas.microsoft.com/office/drawing/2014/main" id="{ED8A69F4-23BA-DA7D-2E31-B1244A20D433}"/>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4</a:t>
            </a:r>
            <a:endParaRPr lang="fr-FR" sz="9600" dirty="0">
              <a:solidFill>
                <a:srgbClr val="AD201A"/>
              </a:solidFill>
            </a:endParaRPr>
          </a:p>
        </p:txBody>
      </p:sp>
      <p:cxnSp>
        <p:nvCxnSpPr>
          <p:cNvPr id="7" name="Connecteur droit 6">
            <a:extLst>
              <a:ext uri="{FF2B5EF4-FFF2-40B4-BE49-F238E27FC236}">
                <a16:creationId xmlns:a16="http://schemas.microsoft.com/office/drawing/2014/main" id="{93FBF79E-3F2C-8F78-F7C0-8E08620E760A}"/>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9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6FA5-F675-5238-A937-FECE3FADFE62}"/>
            </a:ext>
          </a:extLst>
        </p:cNvPr>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369E5351-A177-22C6-2D02-B3689E00B937}"/>
              </a:ext>
            </a:extLst>
          </p:cNvPr>
          <p:cNvGraphicFramePr>
            <a:graphicFrameLocks/>
          </p:cNvGraphicFramePr>
          <p:nvPr/>
        </p:nvGraphicFramePr>
        <p:xfrm>
          <a:off x="6108559" y="0"/>
          <a:ext cx="5875883"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ous-titre 2">
            <a:extLst>
              <a:ext uri="{FF2B5EF4-FFF2-40B4-BE49-F238E27FC236}">
                <a16:creationId xmlns:a16="http://schemas.microsoft.com/office/drawing/2014/main" id="{56FE2D1D-93AD-2A25-AD50-3D501E8E8B91}"/>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4</a:t>
            </a:r>
            <a:endParaRPr lang="fr-FR" sz="4400" dirty="0">
              <a:solidFill>
                <a:srgbClr val="AD201A"/>
              </a:solidFill>
            </a:endParaRPr>
          </a:p>
        </p:txBody>
      </p:sp>
      <p:cxnSp>
        <p:nvCxnSpPr>
          <p:cNvPr id="5" name="Connecteur droit 4">
            <a:extLst>
              <a:ext uri="{FF2B5EF4-FFF2-40B4-BE49-F238E27FC236}">
                <a16:creationId xmlns:a16="http://schemas.microsoft.com/office/drawing/2014/main" id="{28E51BEB-DE49-3A9B-3568-0A0A6C73384F}"/>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B109B757-DA07-36C6-2447-0CB9A0D1E0BB}"/>
              </a:ext>
            </a:extLst>
          </p:cNvPr>
          <p:cNvSpPr txBox="1"/>
          <p:nvPr/>
        </p:nvSpPr>
        <p:spPr>
          <a:xfrm>
            <a:off x="1105031" y="464403"/>
            <a:ext cx="5524369" cy="923330"/>
          </a:xfrm>
          <a:prstGeom prst="rect">
            <a:avLst/>
          </a:prstGeom>
          <a:noFill/>
        </p:spPr>
        <p:txBody>
          <a:bodyPr wrap="square" rtlCol="0">
            <a:spAutoFit/>
          </a:bodyPr>
          <a:lstStyle/>
          <a:p>
            <a:r>
              <a:rPr lang="fr-FR" sz="5400" b="1" dirty="0">
                <a:solidFill>
                  <a:srgbClr val="199C9A"/>
                </a:solidFill>
                <a:latin typeface="Tw Cen MT Condensed Extra Bold" panose="020B0803020202020204" pitchFamily="34" charset="0"/>
              </a:rPr>
              <a:t>CARTOGRAPHIE</a:t>
            </a:r>
          </a:p>
        </p:txBody>
      </p:sp>
      <p:sp>
        <p:nvSpPr>
          <p:cNvPr id="11" name="ZoneTexte 10">
            <a:extLst>
              <a:ext uri="{FF2B5EF4-FFF2-40B4-BE49-F238E27FC236}">
                <a16:creationId xmlns:a16="http://schemas.microsoft.com/office/drawing/2014/main" id="{3FA104E4-688E-F256-BE2C-3E9F9B6C8ABB}"/>
              </a:ext>
            </a:extLst>
          </p:cNvPr>
          <p:cNvSpPr txBox="1"/>
          <p:nvPr/>
        </p:nvSpPr>
        <p:spPr>
          <a:xfrm>
            <a:off x="729382" y="2692498"/>
            <a:ext cx="5003529" cy="3416320"/>
          </a:xfrm>
          <a:prstGeom prst="rect">
            <a:avLst/>
          </a:prstGeom>
          <a:noFill/>
        </p:spPr>
        <p:txBody>
          <a:bodyPr wrap="square" rtlCol="0">
            <a:spAutoFit/>
          </a:bodyPr>
          <a:lstStyle/>
          <a:p>
            <a:pPr algn="just"/>
            <a:r>
              <a:rPr lang="fr-FR" dirty="0"/>
              <a:t>162 structures recensées sur l’ensemble du territoire, essentiellement associatives, dont :</a:t>
            </a:r>
          </a:p>
          <a:p>
            <a:r>
              <a:rPr lang="fr-FR" dirty="0"/>
              <a:t> </a:t>
            </a:r>
          </a:p>
          <a:p>
            <a:pPr marL="285750" indent="-285750">
              <a:buFont typeface="Arial" panose="020B0604020202020204" pitchFamily="34" charset="0"/>
              <a:buChar char="•"/>
            </a:pPr>
            <a:r>
              <a:rPr lang="fr-FR" dirty="0"/>
              <a:t>16 % dans l’action sociale</a:t>
            </a:r>
          </a:p>
          <a:p>
            <a:pPr marL="285750" indent="-285750">
              <a:buFont typeface="Arial" panose="020B0604020202020204" pitchFamily="34" charset="0"/>
              <a:buChar char="•"/>
            </a:pPr>
            <a:r>
              <a:rPr lang="fr-FR" dirty="0"/>
              <a:t>13 %  sur des sujets d’égalité homme-femme</a:t>
            </a:r>
          </a:p>
          <a:p>
            <a:pPr marL="285750" indent="-285750">
              <a:buFont typeface="Arial" panose="020B0604020202020204" pitchFamily="34" charset="0"/>
              <a:buChar char="•"/>
            </a:pPr>
            <a:r>
              <a:rPr lang="fr-FR" dirty="0"/>
              <a:t>11 % en lien avec l’emploi et la croissance économique</a:t>
            </a:r>
          </a:p>
          <a:p>
            <a:pPr marL="285750" indent="-285750">
              <a:buFont typeface="Arial" panose="020B0604020202020204" pitchFamily="34" charset="0"/>
              <a:buChar char="•"/>
            </a:pPr>
            <a:r>
              <a:rPr lang="fr-FR" dirty="0"/>
              <a:t>7 % sur des sujets environnementaux</a:t>
            </a:r>
          </a:p>
          <a:p>
            <a:pPr marL="285750" indent="-285750">
              <a:buFont typeface="Arial" panose="020B0604020202020204" pitchFamily="34" charset="0"/>
              <a:buChar char="•"/>
            </a:pPr>
            <a:r>
              <a:rPr lang="fr-FR" dirty="0"/>
              <a:t>7 % dans des activités éducatives et notamment de citoyenneté mondiale</a:t>
            </a:r>
          </a:p>
          <a:p>
            <a:pPr marL="285750" indent="-285750">
              <a:buFont typeface="Arial" panose="020B0604020202020204" pitchFamily="34" charset="0"/>
              <a:buChar char="•"/>
            </a:pPr>
            <a:r>
              <a:rPr lang="fr-FR" dirty="0"/>
              <a:t>5 % sur les sujets des migrations</a:t>
            </a:r>
          </a:p>
          <a:p>
            <a:pPr marL="285750" indent="-285750">
              <a:buFont typeface="Arial" panose="020B0604020202020204" pitchFamily="34" charset="0"/>
              <a:buChar char="•"/>
            </a:pPr>
            <a:endParaRPr lang="fr-FR" dirty="0"/>
          </a:p>
        </p:txBody>
      </p:sp>
      <p:sp>
        <p:nvSpPr>
          <p:cNvPr id="12" name="ZoneTexte 11">
            <a:extLst>
              <a:ext uri="{FF2B5EF4-FFF2-40B4-BE49-F238E27FC236}">
                <a16:creationId xmlns:a16="http://schemas.microsoft.com/office/drawing/2014/main" id="{11FEBEAC-DDF8-4CC5-5658-6C56BE7A2BB0}"/>
              </a:ext>
            </a:extLst>
          </p:cNvPr>
          <p:cNvSpPr txBox="1"/>
          <p:nvPr/>
        </p:nvSpPr>
        <p:spPr>
          <a:xfrm>
            <a:off x="897824" y="2081362"/>
            <a:ext cx="500352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RÉSULTATS DE LA CARTOGRAPHIE</a:t>
            </a:r>
          </a:p>
        </p:txBody>
      </p:sp>
    </p:spTree>
    <p:extLst>
      <p:ext uri="{BB962C8B-B14F-4D97-AF65-F5344CB8AC3E}">
        <p14:creationId xmlns:p14="http://schemas.microsoft.com/office/powerpoint/2010/main" val="132935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78895124-067B-B4C2-AA7C-E93A12185666}"/>
              </a:ext>
            </a:extLst>
          </p:cNvPr>
          <p:cNvSpPr/>
          <p:nvPr/>
        </p:nvSpPr>
        <p:spPr>
          <a:xfrm>
            <a:off x="2231142" y="1450912"/>
            <a:ext cx="7923899" cy="1747684"/>
          </a:xfrm>
          <a:prstGeom prst="roundRect">
            <a:avLst>
              <a:gd name="adj" fmla="val 6772"/>
            </a:avLst>
          </a:prstGeom>
          <a:solidFill>
            <a:srgbClr val="199C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21134C4E-FE06-A11E-B421-6D78E925561F}"/>
              </a:ext>
            </a:extLst>
          </p:cNvPr>
          <p:cNvSpPr txBox="1"/>
          <p:nvPr/>
        </p:nvSpPr>
        <p:spPr>
          <a:xfrm>
            <a:off x="7696734" y="1091413"/>
            <a:ext cx="2584525" cy="461665"/>
          </a:xfrm>
          <a:prstGeom prst="rect">
            <a:avLst/>
          </a:prstGeom>
          <a:noFill/>
        </p:spPr>
        <p:txBody>
          <a:bodyPr wrap="square">
            <a:spAutoFit/>
          </a:bodyPr>
          <a:lstStyle/>
          <a:p>
            <a:pPr algn="ctr"/>
            <a:r>
              <a:rPr lang="fr-FR" sz="2400" dirty="0">
                <a:solidFill>
                  <a:schemeClr val="bg1"/>
                </a:solidFill>
                <a:latin typeface="Tw Cen MT Condensed Extra Bold" panose="020B0803020202020204" pitchFamily="34" charset="0"/>
                <a:ea typeface="Source Sans Pro" panose="020B0503030403020204" pitchFamily="34" charset="0"/>
              </a:rPr>
              <a:t>ET LA SUITE ?</a:t>
            </a:r>
          </a:p>
        </p:txBody>
      </p:sp>
      <p:sp>
        <p:nvSpPr>
          <p:cNvPr id="17" name="ZoneTexte 16">
            <a:extLst>
              <a:ext uri="{FF2B5EF4-FFF2-40B4-BE49-F238E27FC236}">
                <a16:creationId xmlns:a16="http://schemas.microsoft.com/office/drawing/2014/main" id="{9C9B13B3-A1A5-D7DC-1018-88F51CE06387}"/>
              </a:ext>
            </a:extLst>
          </p:cNvPr>
          <p:cNvSpPr txBox="1"/>
          <p:nvPr/>
        </p:nvSpPr>
        <p:spPr>
          <a:xfrm>
            <a:off x="2582424" y="1767211"/>
            <a:ext cx="7221334" cy="1200329"/>
          </a:xfrm>
          <a:prstGeom prst="rect">
            <a:avLst/>
          </a:prstGeom>
          <a:noFill/>
        </p:spPr>
        <p:txBody>
          <a:bodyPr wrap="square" rtlCol="0">
            <a:spAutoFit/>
          </a:bodyPr>
          <a:lstStyle/>
          <a:p>
            <a:pPr marL="285750" indent="-285750" fontAlgn="t">
              <a:buFont typeface="Arial" panose="020B0604020202020204" pitchFamily="34" charset="0"/>
              <a:buChar char="•"/>
            </a:pPr>
            <a:r>
              <a:rPr lang="fr-FR" dirty="0">
                <a:solidFill>
                  <a:schemeClr val="bg1"/>
                </a:solidFill>
              </a:rPr>
              <a:t>Soutien financier et technique à au moins 4 initiatives citoyennes portées par des jeunes, des jeunes filles et des femmes.</a:t>
            </a:r>
          </a:p>
          <a:p>
            <a:pPr marL="285750" indent="-285750" fontAlgn="t">
              <a:buFont typeface="Arial" panose="020B0604020202020204" pitchFamily="34" charset="0"/>
              <a:buChar char="•"/>
            </a:pPr>
            <a:endParaRPr lang="fr-FR" dirty="0">
              <a:solidFill>
                <a:schemeClr val="bg1"/>
              </a:solidFill>
            </a:endParaRPr>
          </a:p>
          <a:p>
            <a:pPr marL="285750" indent="-285750" fontAlgn="t">
              <a:buFont typeface="Arial" panose="020B0604020202020204" pitchFamily="34" charset="0"/>
              <a:buChar char="•"/>
            </a:pPr>
            <a:r>
              <a:rPr lang="fr-FR" dirty="0">
                <a:solidFill>
                  <a:schemeClr val="bg1"/>
                </a:solidFill>
              </a:rPr>
              <a:t>Valorisation européenne des initiatives via un </a:t>
            </a:r>
            <a:r>
              <a:rPr lang="fr-FR" dirty="0" err="1">
                <a:solidFill>
                  <a:schemeClr val="bg1"/>
                </a:solidFill>
              </a:rPr>
              <a:t>web‑documentaire</a:t>
            </a:r>
            <a:r>
              <a:rPr lang="fr-FR" dirty="0">
                <a:solidFill>
                  <a:schemeClr val="bg1"/>
                </a:solidFill>
              </a:rPr>
              <a:t>.</a:t>
            </a:r>
          </a:p>
        </p:txBody>
      </p:sp>
      <p:sp>
        <p:nvSpPr>
          <p:cNvPr id="18" name="Rectangle 17">
            <a:extLst>
              <a:ext uri="{FF2B5EF4-FFF2-40B4-BE49-F238E27FC236}">
                <a16:creationId xmlns:a16="http://schemas.microsoft.com/office/drawing/2014/main" id="{1A5425EF-BBD8-2C9D-7FE2-492708365983}"/>
              </a:ext>
            </a:extLst>
          </p:cNvPr>
          <p:cNvSpPr/>
          <p:nvPr/>
        </p:nvSpPr>
        <p:spPr>
          <a:xfrm>
            <a:off x="-95692" y="4537648"/>
            <a:ext cx="12365664" cy="23203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93E2B71-B0BA-D444-7D9F-B562EDBD7141}"/>
              </a:ext>
            </a:extLst>
          </p:cNvPr>
          <p:cNvSpPr txBox="1"/>
          <p:nvPr/>
        </p:nvSpPr>
        <p:spPr>
          <a:xfrm>
            <a:off x="5081239" y="5566634"/>
            <a:ext cx="3810000" cy="369332"/>
          </a:xfrm>
          <a:prstGeom prst="rect">
            <a:avLst/>
          </a:prstGeom>
          <a:noFill/>
        </p:spPr>
        <p:txBody>
          <a:bodyPr wrap="square" rtlCol="0">
            <a:spAutoFit/>
          </a:bodyPr>
          <a:lstStyle/>
          <a:p>
            <a:r>
              <a:rPr lang="fr-FR" dirty="0"/>
              <a:t>Insérer une image</a:t>
            </a:r>
          </a:p>
        </p:txBody>
      </p:sp>
      <p:pic>
        <p:nvPicPr>
          <p:cNvPr id="1026" name="Picture 2" descr="Education à la Citoyenneté Mondiale">
            <a:extLst>
              <a:ext uri="{FF2B5EF4-FFF2-40B4-BE49-F238E27FC236}">
                <a16:creationId xmlns:a16="http://schemas.microsoft.com/office/drawing/2014/main" id="{9110FE7A-A689-2BD5-8DC3-43403D0596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10"/>
          <a:stretch>
            <a:fillRect/>
          </a:stretch>
        </p:blipFill>
        <p:spPr bwMode="auto">
          <a:xfrm>
            <a:off x="-95692" y="4537648"/>
            <a:ext cx="12365664" cy="5407088"/>
          </a:xfrm>
          <a:prstGeom prst="rect">
            <a:avLst/>
          </a:prstGeom>
          <a:noFill/>
          <a:extLst>
            <a:ext uri="{909E8E84-426E-40DD-AFC4-6F175D3DCCD1}">
              <a14:hiddenFill xmlns:a14="http://schemas.microsoft.com/office/drawing/2010/main">
                <a:solidFill>
                  <a:srgbClr val="FFFFFF"/>
                </a:solidFill>
              </a14:hiddenFill>
            </a:ext>
          </a:extLst>
        </p:spPr>
      </p:pic>
      <p:sp>
        <p:nvSpPr>
          <p:cNvPr id="2" name="Sous-titre 2">
            <a:extLst>
              <a:ext uri="{FF2B5EF4-FFF2-40B4-BE49-F238E27FC236}">
                <a16:creationId xmlns:a16="http://schemas.microsoft.com/office/drawing/2014/main" id="{10EEE1F7-72EE-67E1-33C1-1574D829C290}"/>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3" name="Connecteur droit 2">
            <a:extLst>
              <a:ext uri="{FF2B5EF4-FFF2-40B4-BE49-F238E27FC236}">
                <a16:creationId xmlns:a16="http://schemas.microsoft.com/office/drawing/2014/main" id="{6F10034D-3E4D-6BB3-65A5-609A96105504}"/>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4" name="ZoneTexte 3">
            <a:extLst>
              <a:ext uri="{FF2B5EF4-FFF2-40B4-BE49-F238E27FC236}">
                <a16:creationId xmlns:a16="http://schemas.microsoft.com/office/drawing/2014/main" id="{96C0C226-458D-21E4-DA06-5BF1E9F61548}"/>
              </a:ext>
            </a:extLst>
          </p:cNvPr>
          <p:cNvSpPr txBox="1"/>
          <p:nvPr/>
        </p:nvSpPr>
        <p:spPr>
          <a:xfrm>
            <a:off x="-679294" y="271329"/>
            <a:ext cx="11922824" cy="923330"/>
          </a:xfrm>
          <a:prstGeom prst="rect">
            <a:avLst/>
          </a:prstGeom>
          <a:noFill/>
        </p:spPr>
        <p:txBody>
          <a:bodyPr wrap="square" rtlCol="0">
            <a:spAutoFit/>
          </a:bodyPr>
          <a:lstStyle/>
          <a:p>
            <a:pPr algn="r"/>
            <a:r>
              <a:rPr lang="fr-FR" sz="5400" b="1" dirty="0">
                <a:solidFill>
                  <a:srgbClr val="199C9A"/>
                </a:solidFill>
                <a:latin typeface="Tw Cen MT Condensed Extra Bold" panose="020B0803020202020204" pitchFamily="34" charset="0"/>
              </a:rPr>
              <a:t>ET LA SUITE ?</a:t>
            </a:r>
          </a:p>
        </p:txBody>
      </p:sp>
      <p:sp>
        <p:nvSpPr>
          <p:cNvPr id="20" name="ZoneTexte 19">
            <a:extLst>
              <a:ext uri="{FF2B5EF4-FFF2-40B4-BE49-F238E27FC236}">
                <a16:creationId xmlns:a16="http://schemas.microsoft.com/office/drawing/2014/main" id="{2F148AA6-5B2A-C7E1-0A46-7E6C37816DD2}"/>
              </a:ext>
            </a:extLst>
          </p:cNvPr>
          <p:cNvSpPr txBox="1"/>
          <p:nvPr/>
        </p:nvSpPr>
        <p:spPr>
          <a:xfrm>
            <a:off x="2918525" y="3578379"/>
            <a:ext cx="6549135"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Plus d’infos : </a:t>
            </a:r>
            <a:r>
              <a:rPr lang="fr-FR" sz="2400" dirty="0">
                <a:solidFill>
                  <a:srgbClr val="FF7A24"/>
                </a:solidFill>
                <a:latin typeface="Tw Cen MT Condensed Extra Bold" panose="020B0803020202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SUBLIME </a:t>
            </a:r>
            <a:r>
              <a:rPr lang="fr-FR" sz="2400" dirty="0" err="1">
                <a:solidFill>
                  <a:srgbClr val="FF7A24"/>
                </a:solidFill>
                <a:latin typeface="Tw Cen MT Condensed Extra Bold" panose="020B0803020202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SDGs</a:t>
            </a:r>
            <a:r>
              <a:rPr lang="fr-FR" sz="2400" dirty="0">
                <a:solidFill>
                  <a:srgbClr val="FF7A24"/>
                </a:solidFill>
                <a:latin typeface="Tw Cen MT Condensed Extra Bold" panose="020B0803020202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 - Lianes coopération</a:t>
            </a:r>
            <a:endParaRPr lang="fr-FR" sz="2400" dirty="0">
              <a:solidFill>
                <a:srgbClr val="FF7A24"/>
              </a:solidFill>
              <a:latin typeface="Tw Cen MT Condensed Extra Bold" panose="020B0803020202020204" pitchFamily="34" charset="0"/>
              <a:ea typeface="Source Sans Pro" panose="020B0503030403020204" pitchFamily="34" charset="0"/>
            </a:endParaRPr>
          </a:p>
        </p:txBody>
      </p:sp>
    </p:spTree>
    <p:extLst>
      <p:ext uri="{BB962C8B-B14F-4D97-AF65-F5344CB8AC3E}">
        <p14:creationId xmlns:p14="http://schemas.microsoft.com/office/powerpoint/2010/main" val="270928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0ABD-A1F2-A6FF-6DA6-8682C38F4ECC}"/>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D2AAE9E6-5C7B-361D-ADAC-309BFA5BEDB5}"/>
              </a:ext>
            </a:extLst>
          </p:cNvPr>
          <p:cNvSpPr/>
          <p:nvPr/>
        </p:nvSpPr>
        <p:spPr>
          <a:xfrm>
            <a:off x="0" y="5091862"/>
            <a:ext cx="12192000" cy="1766138"/>
          </a:xfrm>
          <a:prstGeom prst="roundRect">
            <a:avLst>
              <a:gd name="adj" fmla="val 6772"/>
            </a:avLst>
          </a:prstGeom>
          <a:solidFill>
            <a:srgbClr val="199C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8BB0EF30-9745-5319-DF84-95F0343B2892}"/>
              </a:ext>
            </a:extLst>
          </p:cNvPr>
          <p:cNvSpPr txBox="1"/>
          <p:nvPr/>
        </p:nvSpPr>
        <p:spPr>
          <a:xfrm>
            <a:off x="1249889" y="5237498"/>
            <a:ext cx="10604044" cy="461665"/>
          </a:xfrm>
          <a:prstGeom prst="rect">
            <a:avLst/>
          </a:prstGeom>
          <a:noFill/>
        </p:spPr>
        <p:txBody>
          <a:bodyPr wrap="square">
            <a:spAutoFit/>
          </a:bodyPr>
          <a:lstStyle/>
          <a:p>
            <a:pPr algn="ctr"/>
            <a:r>
              <a:rPr lang="fr-FR" sz="2400" dirty="0">
                <a:solidFill>
                  <a:schemeClr val="bg1"/>
                </a:solidFill>
                <a:latin typeface="Tw Cen MT Condensed Extra Bold" panose="020B0803020202020204" pitchFamily="34" charset="0"/>
                <a:ea typeface="Source Sans Pro" panose="020B0503030403020204" pitchFamily="34" charset="0"/>
              </a:rPr>
              <a:t>Étude commissionnée par Lianes Coopération, réalisé par Virage Énergie</a:t>
            </a:r>
          </a:p>
        </p:txBody>
      </p:sp>
      <p:sp>
        <p:nvSpPr>
          <p:cNvPr id="17" name="ZoneTexte 16">
            <a:extLst>
              <a:ext uri="{FF2B5EF4-FFF2-40B4-BE49-F238E27FC236}">
                <a16:creationId xmlns:a16="http://schemas.microsoft.com/office/drawing/2014/main" id="{AAC95012-0412-E8FF-1E5F-AAD1A3E76081}"/>
              </a:ext>
            </a:extLst>
          </p:cNvPr>
          <p:cNvSpPr txBox="1"/>
          <p:nvPr/>
        </p:nvSpPr>
        <p:spPr>
          <a:xfrm>
            <a:off x="1266994" y="5943985"/>
            <a:ext cx="10538912" cy="723275"/>
          </a:xfrm>
          <a:prstGeom prst="rect">
            <a:avLst/>
          </a:prstGeom>
          <a:noFill/>
        </p:spPr>
        <p:txBody>
          <a:bodyPr wrap="square" rtlCol="0">
            <a:spAutoFit/>
          </a:bodyPr>
          <a:lstStyle/>
          <a:p>
            <a:pPr algn="ctr">
              <a:spcAft>
                <a:spcPts val="600"/>
              </a:spcAft>
            </a:pPr>
            <a:r>
              <a:rPr lang="fr-FR" dirty="0">
                <a:solidFill>
                  <a:schemeClr val="bg1"/>
                </a:solidFill>
              </a:rPr>
              <a:t>Rédaction : Lise Sarete (Virage Énergie)</a:t>
            </a:r>
          </a:p>
          <a:p>
            <a:pPr algn="ctr"/>
            <a:r>
              <a:rPr lang="fr-FR" dirty="0">
                <a:solidFill>
                  <a:schemeClr val="bg1"/>
                </a:solidFill>
              </a:rPr>
              <a:t>Relecture : Barbara </a:t>
            </a:r>
            <a:r>
              <a:rPr lang="fr-FR" dirty="0" err="1">
                <a:solidFill>
                  <a:schemeClr val="bg1"/>
                </a:solidFill>
              </a:rPr>
              <a:t>Nicoloso</a:t>
            </a:r>
            <a:r>
              <a:rPr lang="fr-FR" dirty="0">
                <a:solidFill>
                  <a:schemeClr val="bg1"/>
                </a:solidFill>
              </a:rPr>
              <a:t> (Virage Énergie) ; Nadège Riche (Lianes Coopération)</a:t>
            </a:r>
          </a:p>
        </p:txBody>
      </p:sp>
      <p:cxnSp>
        <p:nvCxnSpPr>
          <p:cNvPr id="4" name="Connecteur droit 3">
            <a:extLst>
              <a:ext uri="{FF2B5EF4-FFF2-40B4-BE49-F238E27FC236}">
                <a16:creationId xmlns:a16="http://schemas.microsoft.com/office/drawing/2014/main" id="{24C1D72E-F45F-8322-6AA3-FF79DEBED106}"/>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F6BF0318-7D4B-4D32-634A-5188CF34C09D}"/>
              </a:ext>
            </a:extLst>
          </p:cNvPr>
          <p:cNvSpPr txBox="1"/>
          <p:nvPr/>
        </p:nvSpPr>
        <p:spPr>
          <a:xfrm>
            <a:off x="1105031" y="384891"/>
            <a:ext cx="5524369" cy="923330"/>
          </a:xfrm>
          <a:prstGeom prst="rect">
            <a:avLst/>
          </a:prstGeom>
          <a:noFill/>
        </p:spPr>
        <p:txBody>
          <a:bodyPr wrap="square" rtlCol="0">
            <a:spAutoFit/>
          </a:bodyPr>
          <a:lstStyle/>
          <a:p>
            <a:r>
              <a:rPr lang="fr-FR" sz="5400" b="1" dirty="0">
                <a:solidFill>
                  <a:srgbClr val="199C9A"/>
                </a:solidFill>
                <a:latin typeface="Tw Cen MT Condensed Extra Bold" panose="020B0803020202020204" pitchFamily="34" charset="0"/>
              </a:rPr>
              <a:t>CONTACTS</a:t>
            </a:r>
          </a:p>
        </p:txBody>
      </p:sp>
      <p:grpSp>
        <p:nvGrpSpPr>
          <p:cNvPr id="20" name="Groupe 19">
            <a:extLst>
              <a:ext uri="{FF2B5EF4-FFF2-40B4-BE49-F238E27FC236}">
                <a16:creationId xmlns:a16="http://schemas.microsoft.com/office/drawing/2014/main" id="{0E21D86D-9255-EDF2-3386-685FF50E620F}"/>
              </a:ext>
            </a:extLst>
          </p:cNvPr>
          <p:cNvGrpSpPr/>
          <p:nvPr/>
        </p:nvGrpSpPr>
        <p:grpSpPr>
          <a:xfrm>
            <a:off x="6450219" y="1320097"/>
            <a:ext cx="4870284" cy="3581025"/>
            <a:chOff x="13794171" y="1599664"/>
            <a:chExt cx="5977244" cy="3770605"/>
          </a:xfrm>
        </p:grpSpPr>
        <p:sp>
          <p:nvSpPr>
            <p:cNvPr id="21" name="Rectangle : coins arrondis 20">
              <a:extLst>
                <a:ext uri="{FF2B5EF4-FFF2-40B4-BE49-F238E27FC236}">
                  <a16:creationId xmlns:a16="http://schemas.microsoft.com/office/drawing/2014/main" id="{136BED03-D5E2-5CAD-D3AD-BD956D924F2F}"/>
                </a:ext>
              </a:extLst>
            </p:cNvPr>
            <p:cNvSpPr/>
            <p:nvPr/>
          </p:nvSpPr>
          <p:spPr>
            <a:xfrm>
              <a:off x="13794171" y="1599664"/>
              <a:ext cx="5977244" cy="377060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F713E1EE-CE3C-F4C5-C97E-10FD1B80265D}"/>
                </a:ext>
              </a:extLst>
            </p:cNvPr>
            <p:cNvSpPr txBox="1"/>
            <p:nvPr/>
          </p:nvSpPr>
          <p:spPr>
            <a:xfrm>
              <a:off x="14377015" y="1755288"/>
              <a:ext cx="4811558" cy="401507"/>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Contact de Lianes</a:t>
              </a:r>
            </a:p>
          </p:txBody>
        </p:sp>
      </p:grpSp>
      <p:grpSp>
        <p:nvGrpSpPr>
          <p:cNvPr id="12" name="Groupe 11">
            <a:extLst>
              <a:ext uri="{FF2B5EF4-FFF2-40B4-BE49-F238E27FC236}">
                <a16:creationId xmlns:a16="http://schemas.microsoft.com/office/drawing/2014/main" id="{07AEFBD3-2C8B-350A-99FC-173AA5C4E2B7}"/>
              </a:ext>
            </a:extLst>
          </p:cNvPr>
          <p:cNvGrpSpPr/>
          <p:nvPr/>
        </p:nvGrpSpPr>
        <p:grpSpPr>
          <a:xfrm>
            <a:off x="7071085" y="2032514"/>
            <a:ext cx="3628551" cy="1766138"/>
            <a:chOff x="618949" y="3385040"/>
            <a:chExt cx="3628551" cy="1766138"/>
          </a:xfrm>
        </p:grpSpPr>
        <p:sp>
          <p:nvSpPr>
            <p:cNvPr id="13" name="ZoneTexte 12">
              <a:extLst>
                <a:ext uri="{FF2B5EF4-FFF2-40B4-BE49-F238E27FC236}">
                  <a16:creationId xmlns:a16="http://schemas.microsoft.com/office/drawing/2014/main" id="{70CBD565-4A70-9757-A1F5-383E86A0C789}"/>
                </a:ext>
              </a:extLst>
            </p:cNvPr>
            <p:cNvSpPr txBox="1"/>
            <p:nvPr/>
          </p:nvSpPr>
          <p:spPr>
            <a:xfrm>
              <a:off x="2708240" y="3452822"/>
              <a:ext cx="1343237" cy="707886"/>
            </a:xfrm>
            <a:prstGeom prst="rect">
              <a:avLst/>
            </a:prstGeom>
            <a:noFill/>
          </p:spPr>
          <p:txBody>
            <a:bodyPr wrap="square" rtlCol="0">
              <a:spAutoFit/>
            </a:bodyPr>
            <a:lstStyle/>
            <a:p>
              <a:pPr algn="ctr"/>
              <a:r>
                <a:rPr lang="fr-FR" sz="2000" dirty="0">
                  <a:latin typeface="Tw Cen MT Condensed Extra Bold" panose="020B0803020202020204" pitchFamily="34" charset="0"/>
                </a:rPr>
                <a:t>Nadège RICHE</a:t>
              </a:r>
              <a:endParaRPr lang="fr-FR" sz="1600" dirty="0">
                <a:latin typeface="Tw Cen MT Condensed Extra Bold" panose="020B0803020202020204" pitchFamily="34" charset="0"/>
              </a:endParaRPr>
            </a:p>
          </p:txBody>
        </p:sp>
        <p:sp>
          <p:nvSpPr>
            <p:cNvPr id="14" name="Rectangle : coins arrondis 13">
              <a:extLst>
                <a:ext uri="{FF2B5EF4-FFF2-40B4-BE49-F238E27FC236}">
                  <a16:creationId xmlns:a16="http://schemas.microsoft.com/office/drawing/2014/main" id="{0A0B8087-4C34-A25E-1D6E-68BD47839F7C}"/>
                </a:ext>
              </a:extLst>
            </p:cNvPr>
            <p:cNvSpPr/>
            <p:nvPr/>
          </p:nvSpPr>
          <p:spPr>
            <a:xfrm>
              <a:off x="618949" y="3385040"/>
              <a:ext cx="1766138" cy="1766138"/>
            </a:xfrm>
            <a:prstGeom prst="roundRect">
              <a:avLst>
                <a:gd name="adj" fmla="val 3667"/>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a:extLst>
                <a:ext uri="{FF2B5EF4-FFF2-40B4-BE49-F238E27FC236}">
                  <a16:creationId xmlns:a16="http://schemas.microsoft.com/office/drawing/2014/main" id="{16748129-B466-AEB1-9ACF-F8B5CFB4CC1A}"/>
                </a:ext>
              </a:extLst>
            </p:cNvPr>
            <p:cNvCxnSpPr>
              <a:cxnSpLocks/>
            </p:cNvCxnSpPr>
            <p:nvPr/>
          </p:nvCxnSpPr>
          <p:spPr>
            <a:xfrm>
              <a:off x="3151792" y="4187540"/>
              <a:ext cx="425279"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F2DD6BCB-D925-747E-D853-4CD33D3CABA8}"/>
                </a:ext>
              </a:extLst>
            </p:cNvPr>
            <p:cNvSpPr txBox="1"/>
            <p:nvPr/>
          </p:nvSpPr>
          <p:spPr>
            <a:xfrm>
              <a:off x="2481362" y="4314865"/>
              <a:ext cx="1766138" cy="738664"/>
            </a:xfrm>
            <a:prstGeom prst="rect">
              <a:avLst/>
            </a:prstGeom>
            <a:noFill/>
          </p:spPr>
          <p:txBody>
            <a:bodyPr wrap="square" rtlCol="0">
              <a:spAutoFit/>
            </a:bodyPr>
            <a:lstStyle/>
            <a:p>
              <a:pPr algn="ctr"/>
              <a:r>
                <a:rPr lang="fr-FR" sz="1400" dirty="0">
                  <a:latin typeface="Source Sans Pro" panose="020B0503030403020204" pitchFamily="34" charset="0"/>
                  <a:ea typeface="Source Sans Pro" panose="020B0503030403020204" pitchFamily="34" charset="0"/>
                </a:rPr>
                <a:t>Coordinatrice « Genre et droits humains »</a:t>
              </a:r>
            </a:p>
          </p:txBody>
        </p:sp>
      </p:grpSp>
      <p:sp>
        <p:nvSpPr>
          <p:cNvPr id="5" name="ZoneTexte 4">
            <a:extLst>
              <a:ext uri="{FF2B5EF4-FFF2-40B4-BE49-F238E27FC236}">
                <a16:creationId xmlns:a16="http://schemas.microsoft.com/office/drawing/2014/main" id="{D53892F7-D92F-7CCD-4687-3ABB75CD5CDA}"/>
              </a:ext>
            </a:extLst>
          </p:cNvPr>
          <p:cNvSpPr txBox="1"/>
          <p:nvPr/>
        </p:nvSpPr>
        <p:spPr>
          <a:xfrm>
            <a:off x="7434922" y="3947062"/>
            <a:ext cx="3650429" cy="646331"/>
          </a:xfrm>
          <a:prstGeom prst="rect">
            <a:avLst/>
          </a:prstGeom>
          <a:noFill/>
        </p:spPr>
        <p:txBody>
          <a:bodyPr wrap="square" rtlCol="0">
            <a:spAutoFit/>
          </a:bodyPr>
          <a:lstStyle/>
          <a:p>
            <a:r>
              <a:rPr lang="fr-FR" dirty="0">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n.riche@lianescooperation.org</a:t>
            </a:r>
            <a:endParaRPr lang="fr-FR" dirty="0">
              <a:latin typeface="Source Sans Pro" panose="020B0503030403020204" pitchFamily="34" charset="0"/>
              <a:ea typeface="Source Sans Pro" panose="020B0503030403020204" pitchFamily="34" charset="0"/>
            </a:endParaRPr>
          </a:p>
          <a:p>
            <a:r>
              <a:rPr lang="fr-FR" dirty="0">
                <a:latin typeface="Source Sans Pro" panose="020B0503030403020204" pitchFamily="34" charset="0"/>
                <a:ea typeface="Source Sans Pro" panose="020B0503030403020204" pitchFamily="34" charset="0"/>
              </a:rPr>
              <a:t>07 84 63 01 49 </a:t>
            </a:r>
          </a:p>
        </p:txBody>
      </p:sp>
      <p:grpSp>
        <p:nvGrpSpPr>
          <p:cNvPr id="6" name="Groupe 5">
            <a:extLst>
              <a:ext uri="{FF2B5EF4-FFF2-40B4-BE49-F238E27FC236}">
                <a16:creationId xmlns:a16="http://schemas.microsoft.com/office/drawing/2014/main" id="{2D60C782-3A36-5AB1-F82B-C771790687BD}"/>
              </a:ext>
            </a:extLst>
          </p:cNvPr>
          <p:cNvGrpSpPr/>
          <p:nvPr/>
        </p:nvGrpSpPr>
        <p:grpSpPr>
          <a:xfrm>
            <a:off x="7071085" y="3984221"/>
            <a:ext cx="363837" cy="609172"/>
            <a:chOff x="1898863" y="945985"/>
            <a:chExt cx="363837" cy="609172"/>
          </a:xfrm>
        </p:grpSpPr>
        <p:pic>
          <p:nvPicPr>
            <p:cNvPr id="7" name="Image 6" descr="Une image contenant Police, Graphique, noir, logo&#10;&#10;Le contenu généré par l’IA peut être incorrect.">
              <a:extLst>
                <a:ext uri="{FF2B5EF4-FFF2-40B4-BE49-F238E27FC236}">
                  <a16:creationId xmlns:a16="http://schemas.microsoft.com/office/drawing/2014/main" id="{CAFCA768-A321-0CC6-B8E9-3ACBEAB0E0C2}"/>
                </a:ext>
              </a:extLst>
            </p:cNvPr>
            <p:cNvPicPr>
              <a:picLocks noChangeAspect="1"/>
            </p:cNvPicPr>
            <p:nvPr/>
          </p:nvPicPr>
          <p:blipFill>
            <a:blip r:embed="rId4">
              <a:extLst>
                <a:ext uri="{28A0092B-C50C-407E-A947-70E740481C1C}">
                  <a14:useLocalDpi xmlns:a14="http://schemas.microsoft.com/office/drawing/2010/main" val="0"/>
                </a:ext>
              </a:extLst>
            </a:blip>
            <a:srcRect l="50000" t="15787" r="40265"/>
            <a:stretch>
              <a:fillRect/>
            </a:stretch>
          </p:blipFill>
          <p:spPr>
            <a:xfrm>
              <a:off x="1956106" y="945985"/>
              <a:ext cx="306594" cy="353964"/>
            </a:xfrm>
            <a:prstGeom prst="rect">
              <a:avLst/>
            </a:prstGeom>
          </p:spPr>
        </p:pic>
        <p:pic>
          <p:nvPicPr>
            <p:cNvPr id="8" name="Image 7" descr="Une image contenant Police, Graphique, noir, logo&#10;&#10;Le contenu généré par l’IA peut être incorrect.">
              <a:extLst>
                <a:ext uri="{FF2B5EF4-FFF2-40B4-BE49-F238E27FC236}">
                  <a16:creationId xmlns:a16="http://schemas.microsoft.com/office/drawing/2014/main" id="{D6A73B4B-12C8-110E-C4EB-11FAE2617179}"/>
                </a:ext>
              </a:extLst>
            </p:cNvPr>
            <p:cNvPicPr>
              <a:picLocks noChangeAspect="1"/>
            </p:cNvPicPr>
            <p:nvPr/>
          </p:nvPicPr>
          <p:blipFill>
            <a:blip r:embed="rId4">
              <a:extLst>
                <a:ext uri="{28A0092B-C50C-407E-A947-70E740481C1C}">
                  <a14:useLocalDpi xmlns:a14="http://schemas.microsoft.com/office/drawing/2010/main" val="0"/>
                </a:ext>
              </a:extLst>
            </a:blip>
            <a:srcRect l="307" t="661" r="87806" b="7981"/>
            <a:stretch>
              <a:fillRect/>
            </a:stretch>
          </p:blipFill>
          <p:spPr>
            <a:xfrm>
              <a:off x="1898863" y="1181997"/>
              <a:ext cx="363837" cy="373160"/>
            </a:xfrm>
            <a:prstGeom prst="rect">
              <a:avLst/>
            </a:prstGeom>
          </p:spPr>
        </p:pic>
      </p:grpSp>
      <p:grpSp>
        <p:nvGrpSpPr>
          <p:cNvPr id="26" name="Groupe 25">
            <a:extLst>
              <a:ext uri="{FF2B5EF4-FFF2-40B4-BE49-F238E27FC236}">
                <a16:creationId xmlns:a16="http://schemas.microsoft.com/office/drawing/2014/main" id="{154F2B09-E84B-52F6-97F2-7ABE05376EFD}"/>
              </a:ext>
            </a:extLst>
          </p:cNvPr>
          <p:cNvGrpSpPr/>
          <p:nvPr/>
        </p:nvGrpSpPr>
        <p:grpSpPr>
          <a:xfrm>
            <a:off x="1105031" y="1320097"/>
            <a:ext cx="4870284" cy="3581025"/>
            <a:chOff x="13794171" y="1599664"/>
            <a:chExt cx="5977244" cy="3770605"/>
          </a:xfrm>
        </p:grpSpPr>
        <p:sp>
          <p:nvSpPr>
            <p:cNvPr id="27" name="Rectangle : coins arrondis 26">
              <a:extLst>
                <a:ext uri="{FF2B5EF4-FFF2-40B4-BE49-F238E27FC236}">
                  <a16:creationId xmlns:a16="http://schemas.microsoft.com/office/drawing/2014/main" id="{A43883B5-5D84-7CDD-B7CE-A8341F414A06}"/>
                </a:ext>
              </a:extLst>
            </p:cNvPr>
            <p:cNvSpPr/>
            <p:nvPr/>
          </p:nvSpPr>
          <p:spPr>
            <a:xfrm>
              <a:off x="13794171" y="1599664"/>
              <a:ext cx="5977244" cy="377060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F04E66E7-2E30-F160-435F-97E44E271C43}"/>
                </a:ext>
              </a:extLst>
            </p:cNvPr>
            <p:cNvSpPr txBox="1"/>
            <p:nvPr/>
          </p:nvSpPr>
          <p:spPr>
            <a:xfrm>
              <a:off x="14377015" y="1755288"/>
              <a:ext cx="4811558" cy="486106"/>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Contact de Virage Énergie</a:t>
              </a:r>
            </a:p>
          </p:txBody>
        </p:sp>
      </p:grpSp>
      <p:grpSp>
        <p:nvGrpSpPr>
          <p:cNvPr id="29" name="Groupe 28">
            <a:extLst>
              <a:ext uri="{FF2B5EF4-FFF2-40B4-BE49-F238E27FC236}">
                <a16:creationId xmlns:a16="http://schemas.microsoft.com/office/drawing/2014/main" id="{4B5F3F39-7073-02C4-640D-F00B2CDB2537}"/>
              </a:ext>
            </a:extLst>
          </p:cNvPr>
          <p:cNvGrpSpPr/>
          <p:nvPr/>
        </p:nvGrpSpPr>
        <p:grpSpPr>
          <a:xfrm>
            <a:off x="3588310" y="2100296"/>
            <a:ext cx="1766138" cy="1385263"/>
            <a:chOff x="2481362" y="3452822"/>
            <a:chExt cx="1766138" cy="1385263"/>
          </a:xfrm>
        </p:grpSpPr>
        <p:sp>
          <p:nvSpPr>
            <p:cNvPr id="30" name="ZoneTexte 29">
              <a:extLst>
                <a:ext uri="{FF2B5EF4-FFF2-40B4-BE49-F238E27FC236}">
                  <a16:creationId xmlns:a16="http://schemas.microsoft.com/office/drawing/2014/main" id="{F32AD0EE-36FA-3C8A-F272-207EB18FFA67}"/>
                </a:ext>
              </a:extLst>
            </p:cNvPr>
            <p:cNvSpPr txBox="1"/>
            <p:nvPr/>
          </p:nvSpPr>
          <p:spPr>
            <a:xfrm>
              <a:off x="2708240" y="3452822"/>
              <a:ext cx="1343237" cy="707886"/>
            </a:xfrm>
            <a:prstGeom prst="rect">
              <a:avLst/>
            </a:prstGeom>
            <a:noFill/>
          </p:spPr>
          <p:txBody>
            <a:bodyPr wrap="square" rtlCol="0">
              <a:spAutoFit/>
            </a:bodyPr>
            <a:lstStyle/>
            <a:p>
              <a:pPr algn="ctr"/>
              <a:r>
                <a:rPr lang="fr-FR" sz="2000" dirty="0">
                  <a:latin typeface="Tw Cen MT Condensed Extra Bold" panose="020B0803020202020204" pitchFamily="34" charset="0"/>
                </a:rPr>
                <a:t>Lise</a:t>
              </a:r>
            </a:p>
            <a:p>
              <a:pPr algn="ctr"/>
              <a:r>
                <a:rPr lang="fr-FR" sz="2000" dirty="0">
                  <a:latin typeface="Tw Cen MT Condensed Extra Bold" panose="020B0803020202020204" pitchFamily="34" charset="0"/>
                </a:rPr>
                <a:t>SARETE</a:t>
              </a:r>
              <a:endParaRPr lang="fr-FR" sz="1600" dirty="0">
                <a:latin typeface="Tw Cen MT Condensed Extra Bold" panose="020B0803020202020204" pitchFamily="34" charset="0"/>
              </a:endParaRPr>
            </a:p>
          </p:txBody>
        </p:sp>
        <p:cxnSp>
          <p:nvCxnSpPr>
            <p:cNvPr id="32" name="Connecteur droit 31">
              <a:extLst>
                <a:ext uri="{FF2B5EF4-FFF2-40B4-BE49-F238E27FC236}">
                  <a16:creationId xmlns:a16="http://schemas.microsoft.com/office/drawing/2014/main" id="{914E4164-A7C3-E3FA-1443-CC48BEDB2171}"/>
                </a:ext>
              </a:extLst>
            </p:cNvPr>
            <p:cNvCxnSpPr>
              <a:cxnSpLocks/>
            </p:cNvCxnSpPr>
            <p:nvPr/>
          </p:nvCxnSpPr>
          <p:spPr>
            <a:xfrm>
              <a:off x="3151792" y="4187540"/>
              <a:ext cx="425279"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33" name="ZoneTexte 32">
              <a:extLst>
                <a:ext uri="{FF2B5EF4-FFF2-40B4-BE49-F238E27FC236}">
                  <a16:creationId xmlns:a16="http://schemas.microsoft.com/office/drawing/2014/main" id="{523634D1-9288-6ED7-1900-1E5BEEC5B006}"/>
                </a:ext>
              </a:extLst>
            </p:cNvPr>
            <p:cNvSpPr txBox="1"/>
            <p:nvPr/>
          </p:nvSpPr>
          <p:spPr>
            <a:xfrm>
              <a:off x="2481362" y="4314865"/>
              <a:ext cx="1766138" cy="523220"/>
            </a:xfrm>
            <a:prstGeom prst="rect">
              <a:avLst/>
            </a:prstGeom>
            <a:noFill/>
          </p:spPr>
          <p:txBody>
            <a:bodyPr wrap="square" rtlCol="0">
              <a:spAutoFit/>
            </a:bodyPr>
            <a:lstStyle/>
            <a:p>
              <a:pPr algn="ctr"/>
              <a:r>
                <a:rPr lang="fr-FR" sz="1400" dirty="0">
                  <a:latin typeface="Source Sans Pro" panose="020B0503030403020204" pitchFamily="34" charset="0"/>
                  <a:ea typeface="Source Sans Pro" panose="020B0503030403020204" pitchFamily="34" charset="0"/>
                </a:rPr>
                <a:t>Chargée de mission « Énergie Climat »</a:t>
              </a:r>
            </a:p>
          </p:txBody>
        </p:sp>
      </p:grpSp>
      <p:sp>
        <p:nvSpPr>
          <p:cNvPr id="34" name="ZoneTexte 33">
            <a:extLst>
              <a:ext uri="{FF2B5EF4-FFF2-40B4-BE49-F238E27FC236}">
                <a16:creationId xmlns:a16="http://schemas.microsoft.com/office/drawing/2014/main" id="{24D37D94-A58D-7CDC-8E3F-35D6B60A20DC}"/>
              </a:ext>
            </a:extLst>
          </p:cNvPr>
          <p:cNvSpPr txBox="1"/>
          <p:nvPr/>
        </p:nvSpPr>
        <p:spPr>
          <a:xfrm>
            <a:off x="2089734" y="3947062"/>
            <a:ext cx="3650429" cy="646331"/>
          </a:xfrm>
          <a:prstGeom prst="rect">
            <a:avLst/>
          </a:prstGeom>
          <a:noFill/>
        </p:spPr>
        <p:txBody>
          <a:bodyPr wrap="square" rtlCol="0">
            <a:spAutoFit/>
          </a:bodyPr>
          <a:lstStyle/>
          <a:p>
            <a:r>
              <a:rPr lang="fr-FR" dirty="0">
                <a:latin typeface="Source Sans Pro" panose="020B0503030403020204" pitchFamily="34" charset="0"/>
                <a:ea typeface="Source Sans Pro" panose="020B0503030403020204" pitchFamily="34" charset="0"/>
                <a:hlinkClick r:id="rId5"/>
              </a:rPr>
              <a:t>lsarete@virage-energie.org</a:t>
            </a:r>
            <a:endParaRPr lang="fr-FR" dirty="0">
              <a:latin typeface="Source Sans Pro" panose="020B0503030403020204" pitchFamily="34" charset="0"/>
              <a:ea typeface="Source Sans Pro" panose="020B0503030403020204" pitchFamily="34" charset="0"/>
            </a:endParaRPr>
          </a:p>
          <a:p>
            <a:r>
              <a:rPr lang="fr-FR" dirty="0">
                <a:latin typeface="Source Sans Pro" panose="020B0503030403020204" pitchFamily="34" charset="0"/>
                <a:ea typeface="Source Sans Pro" panose="020B0503030403020204" pitchFamily="34" charset="0"/>
              </a:rPr>
              <a:t>07 75 70 16 48</a:t>
            </a:r>
          </a:p>
        </p:txBody>
      </p:sp>
      <p:grpSp>
        <p:nvGrpSpPr>
          <p:cNvPr id="35" name="Groupe 34">
            <a:extLst>
              <a:ext uri="{FF2B5EF4-FFF2-40B4-BE49-F238E27FC236}">
                <a16:creationId xmlns:a16="http://schemas.microsoft.com/office/drawing/2014/main" id="{DCC9677C-D3B0-AC43-7DCB-3EB8FBF51D4B}"/>
              </a:ext>
            </a:extLst>
          </p:cNvPr>
          <p:cNvGrpSpPr/>
          <p:nvPr/>
        </p:nvGrpSpPr>
        <p:grpSpPr>
          <a:xfrm>
            <a:off x="1725897" y="3984221"/>
            <a:ext cx="363837" cy="609172"/>
            <a:chOff x="1898863" y="945985"/>
            <a:chExt cx="363837" cy="609172"/>
          </a:xfrm>
        </p:grpSpPr>
        <p:pic>
          <p:nvPicPr>
            <p:cNvPr id="36" name="Image 35" descr="Une image contenant Police, Graphique, noir, logo&#10;&#10;Le contenu généré par l’IA peut être incorrect.">
              <a:extLst>
                <a:ext uri="{FF2B5EF4-FFF2-40B4-BE49-F238E27FC236}">
                  <a16:creationId xmlns:a16="http://schemas.microsoft.com/office/drawing/2014/main" id="{DF0E5D3B-EEA6-4118-C0AE-AEB4FE5B05D4}"/>
                </a:ext>
              </a:extLst>
            </p:cNvPr>
            <p:cNvPicPr>
              <a:picLocks noChangeAspect="1"/>
            </p:cNvPicPr>
            <p:nvPr/>
          </p:nvPicPr>
          <p:blipFill>
            <a:blip r:embed="rId4">
              <a:extLst>
                <a:ext uri="{28A0092B-C50C-407E-A947-70E740481C1C}">
                  <a14:useLocalDpi xmlns:a14="http://schemas.microsoft.com/office/drawing/2010/main" val="0"/>
                </a:ext>
              </a:extLst>
            </a:blip>
            <a:srcRect l="50000" t="15787" r="40265"/>
            <a:stretch>
              <a:fillRect/>
            </a:stretch>
          </p:blipFill>
          <p:spPr>
            <a:xfrm>
              <a:off x="1956106" y="945985"/>
              <a:ext cx="306594" cy="353964"/>
            </a:xfrm>
            <a:prstGeom prst="rect">
              <a:avLst/>
            </a:prstGeom>
          </p:spPr>
        </p:pic>
        <p:pic>
          <p:nvPicPr>
            <p:cNvPr id="37" name="Image 36" descr="Une image contenant Police, Graphique, noir, logo&#10;&#10;Le contenu généré par l’IA peut être incorrect.">
              <a:extLst>
                <a:ext uri="{FF2B5EF4-FFF2-40B4-BE49-F238E27FC236}">
                  <a16:creationId xmlns:a16="http://schemas.microsoft.com/office/drawing/2014/main" id="{DA7EFFED-9B6D-5F81-885A-AEA927AB59A7}"/>
                </a:ext>
              </a:extLst>
            </p:cNvPr>
            <p:cNvPicPr>
              <a:picLocks noChangeAspect="1"/>
            </p:cNvPicPr>
            <p:nvPr/>
          </p:nvPicPr>
          <p:blipFill>
            <a:blip r:embed="rId4">
              <a:extLst>
                <a:ext uri="{28A0092B-C50C-407E-A947-70E740481C1C}">
                  <a14:useLocalDpi xmlns:a14="http://schemas.microsoft.com/office/drawing/2010/main" val="0"/>
                </a:ext>
              </a:extLst>
            </a:blip>
            <a:srcRect l="307" t="661" r="87806" b="7981"/>
            <a:stretch>
              <a:fillRect/>
            </a:stretch>
          </p:blipFill>
          <p:spPr>
            <a:xfrm>
              <a:off x="1898863" y="1181997"/>
              <a:ext cx="363837" cy="373160"/>
            </a:xfrm>
            <a:prstGeom prst="rect">
              <a:avLst/>
            </a:prstGeom>
          </p:spPr>
        </p:pic>
      </p:grpSp>
      <p:sp>
        <p:nvSpPr>
          <p:cNvPr id="38" name="Ellipse 37">
            <a:extLst>
              <a:ext uri="{FF2B5EF4-FFF2-40B4-BE49-F238E27FC236}">
                <a16:creationId xmlns:a16="http://schemas.microsoft.com/office/drawing/2014/main" id="{77ADE765-0476-8551-2C9E-B5A13A78E74A}"/>
              </a:ext>
            </a:extLst>
          </p:cNvPr>
          <p:cNvSpPr/>
          <p:nvPr/>
        </p:nvSpPr>
        <p:spPr>
          <a:xfrm>
            <a:off x="1688387" y="2053799"/>
            <a:ext cx="1766139" cy="177801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74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E9B8499-E161-9DFB-2A08-EEA68D670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89F67D98-85AC-7139-E900-EEDB92301E81}"/>
              </a:ext>
            </a:extLst>
          </p:cNvPr>
          <p:cNvSpPr txBox="1">
            <a:spLocks/>
          </p:cNvSpPr>
          <p:nvPr/>
        </p:nvSpPr>
        <p:spPr>
          <a:xfrm>
            <a:off x="881742" y="2367181"/>
            <a:ext cx="5551713" cy="2335742"/>
          </a:xfrm>
          <a:prstGeom prst="rect">
            <a:avLst/>
          </a:prstGeom>
          <a:effectLst>
            <a:glow rad="1270000">
              <a:schemeClr val="tx1">
                <a:alpha val="40000"/>
              </a:schemeClr>
            </a:glow>
          </a:effectLst>
        </p:spPr>
        <p:txBody>
          <a:bodyPr vert="horz" lIns="0" tIns="45720" rIns="18000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a:solidFill>
                  <a:srgbClr val="AD201A"/>
                </a:solidFill>
                <a:latin typeface="Tw Cen MT Condensed Extra Bold" panose="020B0803020202020204" pitchFamily="34" charset="0"/>
              </a:rPr>
              <a:t>Recontextualisation and </a:t>
            </a:r>
            <a:r>
              <a:rPr lang="fr-FR" sz="5600" b="1" dirty="0">
                <a:solidFill>
                  <a:srgbClr val="AD201A"/>
                </a:solidFill>
                <a:latin typeface="Tw Cen MT Condensed Extra Bold" panose="020B0803020202020204" pitchFamily="34" charset="0"/>
              </a:rPr>
              <a:t>Méthodologie</a:t>
            </a:r>
          </a:p>
        </p:txBody>
      </p:sp>
      <p:sp>
        <p:nvSpPr>
          <p:cNvPr id="6" name="Sous-titre 2">
            <a:extLst>
              <a:ext uri="{FF2B5EF4-FFF2-40B4-BE49-F238E27FC236}">
                <a16:creationId xmlns:a16="http://schemas.microsoft.com/office/drawing/2014/main" id="{0E2E70D6-C627-E2B1-DC9C-ABC4B165FAA5}"/>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1</a:t>
            </a:r>
            <a:endParaRPr lang="fr-FR" sz="9600" dirty="0">
              <a:solidFill>
                <a:srgbClr val="AD201A"/>
              </a:solidFill>
            </a:endParaRPr>
          </a:p>
        </p:txBody>
      </p:sp>
      <p:cxnSp>
        <p:nvCxnSpPr>
          <p:cNvPr id="7" name="Connecteur droit 6">
            <a:extLst>
              <a:ext uri="{FF2B5EF4-FFF2-40B4-BE49-F238E27FC236}">
                <a16:creationId xmlns:a16="http://schemas.microsoft.com/office/drawing/2014/main" id="{C5DA1BC4-7DCA-8555-E5F1-2B7C678038A5}"/>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73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5C29A41-1176-B553-CC91-ECF2E18680E8}"/>
              </a:ext>
            </a:extLst>
          </p:cNvPr>
          <p:cNvSpPr txBox="1"/>
          <p:nvPr/>
        </p:nvSpPr>
        <p:spPr>
          <a:xfrm>
            <a:off x="2238703" y="2768429"/>
            <a:ext cx="7714593" cy="1354217"/>
          </a:xfrm>
          <a:prstGeom prst="rect">
            <a:avLst/>
          </a:prstGeom>
          <a:noFill/>
        </p:spPr>
        <p:txBody>
          <a:bodyPr wrap="square" rtlCol="0">
            <a:spAutoFit/>
          </a:bodyPr>
          <a:lstStyle/>
          <a:p>
            <a:pPr algn="ctr"/>
            <a:r>
              <a:rPr lang="fr-FR" sz="5400" dirty="0">
                <a:solidFill>
                  <a:srgbClr val="C00000"/>
                </a:solidFill>
                <a:latin typeface="Tw Cen MT Condensed Extra Bold" panose="020B0803020202020204" pitchFamily="34" charset="0"/>
              </a:rPr>
              <a:t>MERCI À VOUS</a:t>
            </a:r>
          </a:p>
          <a:p>
            <a:pPr algn="ctr"/>
            <a:r>
              <a:rPr lang="fr-FR" sz="2800" dirty="0">
                <a:solidFill>
                  <a:srgbClr val="C00000"/>
                </a:solidFill>
                <a:latin typeface="Tw Cen MT Condensed Extra Bold" panose="020B0803020202020204" pitchFamily="34" charset="0"/>
              </a:rPr>
              <a:t>Bonne journée</a:t>
            </a:r>
          </a:p>
        </p:txBody>
      </p:sp>
      <p:pic>
        <p:nvPicPr>
          <p:cNvPr id="5" name="Image 4">
            <a:extLst>
              <a:ext uri="{FF2B5EF4-FFF2-40B4-BE49-F238E27FC236}">
                <a16:creationId xmlns:a16="http://schemas.microsoft.com/office/drawing/2014/main" id="{99D4C365-51F8-8B7E-3045-9437FC9FC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899"/>
            <a:ext cx="12191999" cy="6820102"/>
          </a:xfrm>
          <a:prstGeom prst="rect">
            <a:avLst/>
          </a:prstGeom>
        </p:spPr>
      </p:pic>
      <p:sp>
        <p:nvSpPr>
          <p:cNvPr id="8" name="Rectangle : coins arrondis 7">
            <a:extLst>
              <a:ext uri="{FF2B5EF4-FFF2-40B4-BE49-F238E27FC236}">
                <a16:creationId xmlns:a16="http://schemas.microsoft.com/office/drawing/2014/main" id="{EEA4DF79-074F-C96F-BE78-EE5D6A111C66}"/>
              </a:ext>
            </a:extLst>
          </p:cNvPr>
          <p:cNvSpPr/>
          <p:nvPr/>
        </p:nvSpPr>
        <p:spPr>
          <a:xfrm>
            <a:off x="3038991" y="5465885"/>
            <a:ext cx="6114016" cy="1354217"/>
          </a:xfrm>
          <a:prstGeom prst="roundRect">
            <a:avLst>
              <a:gd name="adj" fmla="val 82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pic>
        <p:nvPicPr>
          <p:cNvPr id="6" name="Image 5" descr="Une image contenant graphisme, Graphique, texte, Police&#10;&#10;Le contenu généré par l’IA peut être incorrect.">
            <a:extLst>
              <a:ext uri="{FF2B5EF4-FFF2-40B4-BE49-F238E27FC236}">
                <a16:creationId xmlns:a16="http://schemas.microsoft.com/office/drawing/2014/main" id="{47BC616A-A961-341D-2CB2-39760DB4E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851" y="5792583"/>
            <a:ext cx="2838304" cy="700822"/>
          </a:xfrm>
          <a:prstGeom prst="rect">
            <a:avLst/>
          </a:prstGeom>
        </p:spPr>
      </p:pic>
      <p:pic>
        <p:nvPicPr>
          <p:cNvPr id="7" name="Image 6">
            <a:extLst>
              <a:ext uri="{FF2B5EF4-FFF2-40B4-BE49-F238E27FC236}">
                <a16:creationId xmlns:a16="http://schemas.microsoft.com/office/drawing/2014/main" id="{4B809422-53B0-E3BD-03E4-028F10611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125" y="5562095"/>
            <a:ext cx="2323593" cy="1161798"/>
          </a:xfrm>
          <a:prstGeom prst="rect">
            <a:avLst/>
          </a:prstGeom>
        </p:spPr>
      </p:pic>
    </p:spTree>
    <p:extLst>
      <p:ext uri="{BB962C8B-B14F-4D97-AF65-F5344CB8AC3E}">
        <p14:creationId xmlns:p14="http://schemas.microsoft.com/office/powerpoint/2010/main" val="275301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9AE3-495E-9B15-08B9-B3B7C20E2406}"/>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C8BC8A36-592A-98B7-94C7-AA5DBD238CFF}"/>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1</a:t>
            </a:r>
            <a:endParaRPr lang="fr-FR" sz="4400" dirty="0">
              <a:solidFill>
                <a:srgbClr val="AD201A"/>
              </a:solidFill>
            </a:endParaRPr>
          </a:p>
        </p:txBody>
      </p:sp>
      <p:cxnSp>
        <p:nvCxnSpPr>
          <p:cNvPr id="5" name="Connecteur droit 4">
            <a:extLst>
              <a:ext uri="{FF2B5EF4-FFF2-40B4-BE49-F238E27FC236}">
                <a16:creationId xmlns:a16="http://schemas.microsoft.com/office/drawing/2014/main" id="{E9F0143D-5980-5851-1B4E-0E4887B6B5FA}"/>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59F555A-A440-164F-A170-C876AAA9BB39}"/>
              </a:ext>
            </a:extLst>
          </p:cNvPr>
          <p:cNvSpPr txBox="1"/>
          <p:nvPr/>
        </p:nvSpPr>
        <p:spPr>
          <a:xfrm>
            <a:off x="1540995" y="335793"/>
            <a:ext cx="9702538" cy="923330"/>
          </a:xfrm>
          <a:prstGeom prst="rect">
            <a:avLst/>
          </a:prstGeom>
          <a:noFill/>
        </p:spPr>
        <p:txBody>
          <a:bodyPr wrap="square" rtlCol="0">
            <a:spAutoFit/>
          </a:bodyPr>
          <a:lstStyle/>
          <a:p>
            <a:pPr algn="r"/>
            <a:r>
              <a:rPr lang="fr-FR" sz="5400" b="1" dirty="0">
                <a:solidFill>
                  <a:srgbClr val="199C9A"/>
                </a:solidFill>
                <a:latin typeface="Tw Cen MT Condensed Extra Bold" panose="020B0803020202020204" pitchFamily="34" charset="0"/>
              </a:rPr>
              <a:t>SUBLIME </a:t>
            </a:r>
            <a:r>
              <a:rPr lang="fr-FR" sz="5400" b="1" dirty="0" err="1">
                <a:solidFill>
                  <a:srgbClr val="199C9A"/>
                </a:solidFill>
                <a:latin typeface="Tw Cen MT Condensed Extra Bold" panose="020B0803020202020204" pitchFamily="34" charset="0"/>
              </a:rPr>
              <a:t>SDGs</a:t>
            </a:r>
            <a:endParaRPr lang="fr-FR" sz="5400" b="1" dirty="0">
              <a:solidFill>
                <a:srgbClr val="199C9A"/>
              </a:solidFill>
              <a:latin typeface="Tw Cen MT Condensed Extra Bold" panose="020B0803020202020204" pitchFamily="34" charset="0"/>
            </a:endParaRPr>
          </a:p>
        </p:txBody>
      </p:sp>
      <p:sp>
        <p:nvSpPr>
          <p:cNvPr id="7" name="ZoneTexte 6">
            <a:extLst>
              <a:ext uri="{FF2B5EF4-FFF2-40B4-BE49-F238E27FC236}">
                <a16:creationId xmlns:a16="http://schemas.microsoft.com/office/drawing/2014/main" id="{66F35330-4C9B-CC1D-4343-E77143CC5E04}"/>
              </a:ext>
            </a:extLst>
          </p:cNvPr>
          <p:cNvSpPr txBox="1"/>
          <p:nvPr/>
        </p:nvSpPr>
        <p:spPr>
          <a:xfrm>
            <a:off x="567559" y="2025571"/>
            <a:ext cx="4660962" cy="3924151"/>
          </a:xfrm>
          <a:prstGeom prst="rect">
            <a:avLst/>
          </a:prstGeom>
          <a:noFill/>
        </p:spPr>
        <p:txBody>
          <a:bodyPr wrap="square" rtlCol="0">
            <a:spAutoFit/>
          </a:bodyPr>
          <a:lstStyle/>
          <a:p>
            <a:pPr algn="just">
              <a:spcAft>
                <a:spcPts val="800"/>
              </a:spcAft>
            </a:pPr>
            <a:r>
              <a:rPr lang="fr-FR" b="1" dirty="0">
                <a:solidFill>
                  <a:srgbClr val="AD201A"/>
                </a:solidFill>
              </a:rPr>
              <a:t>SUBLIME </a:t>
            </a:r>
            <a:r>
              <a:rPr lang="fr-FR" b="1" dirty="0" err="1">
                <a:solidFill>
                  <a:srgbClr val="AD201A"/>
                </a:solidFill>
              </a:rPr>
              <a:t>SDGs</a:t>
            </a:r>
            <a:r>
              <a:rPr lang="fr-FR" dirty="0"/>
              <a:t> est un projet mené entre </a:t>
            </a:r>
            <a:r>
              <a:rPr lang="fr-FR" b="1" dirty="0">
                <a:solidFill>
                  <a:srgbClr val="AD201A"/>
                </a:solidFill>
              </a:rPr>
              <a:t>novembre 2025 et février 2028</a:t>
            </a:r>
            <a:r>
              <a:rPr lang="fr-FR" dirty="0"/>
              <a:t> sur le littoral du Nord et du Pas-de‑Calais. Son objectif est de </a:t>
            </a:r>
            <a:r>
              <a:rPr lang="fr-FR" b="1" dirty="0">
                <a:solidFill>
                  <a:srgbClr val="AD201A"/>
                </a:solidFill>
              </a:rPr>
              <a:t>renforcer le pouvoir d'agir des habitant·es</a:t>
            </a:r>
            <a:r>
              <a:rPr lang="fr-FR" dirty="0">
                <a:solidFill>
                  <a:srgbClr val="AD201A"/>
                </a:solidFill>
              </a:rPr>
              <a:t>, </a:t>
            </a:r>
            <a:r>
              <a:rPr lang="fr-FR" dirty="0"/>
              <a:t>en particulier des jeunes et des femmes, pour créer des initiatives locales en faveur :</a:t>
            </a:r>
          </a:p>
          <a:p>
            <a:pPr marL="285750" indent="-285750" algn="ctr">
              <a:spcAft>
                <a:spcPts val="500"/>
              </a:spcAft>
              <a:buFont typeface="Arial" panose="020B0604020202020204" pitchFamily="34" charset="0"/>
              <a:buChar char="•"/>
            </a:pPr>
            <a:r>
              <a:rPr lang="fr-FR" dirty="0"/>
              <a:t>Du développement durable et de la transition écologique</a:t>
            </a:r>
          </a:p>
          <a:p>
            <a:pPr marL="285750" indent="-285750" algn="ctr">
              <a:spcAft>
                <a:spcPts val="500"/>
              </a:spcAft>
              <a:buFont typeface="Arial" panose="020B0604020202020204" pitchFamily="34" charset="0"/>
              <a:buChar char="•"/>
            </a:pPr>
            <a:r>
              <a:rPr lang="fr-FR" dirty="0"/>
              <a:t>De l'égalité femmes‑hommes et des minorités de genre</a:t>
            </a:r>
          </a:p>
          <a:p>
            <a:pPr algn="ctr">
              <a:spcAft>
                <a:spcPts val="500"/>
              </a:spcAft>
            </a:pPr>
            <a:r>
              <a:rPr lang="fr-FR" dirty="0"/>
              <a:t>Au service d'un récit commun de solidarité internationale.</a:t>
            </a:r>
            <a:endParaRPr lang="en-US" dirty="0"/>
          </a:p>
        </p:txBody>
      </p:sp>
      <p:sp>
        <p:nvSpPr>
          <p:cNvPr id="8" name="ZoneTexte 7">
            <a:extLst>
              <a:ext uri="{FF2B5EF4-FFF2-40B4-BE49-F238E27FC236}">
                <a16:creationId xmlns:a16="http://schemas.microsoft.com/office/drawing/2014/main" id="{40826F89-781B-5109-CD7A-539F4BD3EEE2}"/>
              </a:ext>
            </a:extLst>
          </p:cNvPr>
          <p:cNvSpPr txBox="1"/>
          <p:nvPr/>
        </p:nvSpPr>
        <p:spPr>
          <a:xfrm>
            <a:off x="567559" y="1342398"/>
            <a:ext cx="4461641"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OBJECTIFS DU PROJET</a:t>
            </a:r>
          </a:p>
        </p:txBody>
      </p:sp>
      <p:sp>
        <p:nvSpPr>
          <p:cNvPr id="9" name="Rectangle : coins arrondis 8">
            <a:extLst>
              <a:ext uri="{FF2B5EF4-FFF2-40B4-BE49-F238E27FC236}">
                <a16:creationId xmlns:a16="http://schemas.microsoft.com/office/drawing/2014/main" id="{3DF740AE-5989-197D-074D-05A9DEF7D636}"/>
              </a:ext>
            </a:extLst>
          </p:cNvPr>
          <p:cNvSpPr/>
          <p:nvPr/>
        </p:nvSpPr>
        <p:spPr>
          <a:xfrm>
            <a:off x="5696612" y="2072394"/>
            <a:ext cx="5977222" cy="4001183"/>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FD9FC34-BAFD-9EB8-8998-3664993397E2}"/>
              </a:ext>
            </a:extLst>
          </p:cNvPr>
          <p:cNvSpPr txBox="1"/>
          <p:nvPr/>
        </p:nvSpPr>
        <p:spPr>
          <a:xfrm>
            <a:off x="7392970" y="2228018"/>
            <a:ext cx="2584525"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NOTRE RÔLE</a:t>
            </a:r>
          </a:p>
        </p:txBody>
      </p:sp>
      <p:sp>
        <p:nvSpPr>
          <p:cNvPr id="11" name="ZoneTexte 10">
            <a:extLst>
              <a:ext uri="{FF2B5EF4-FFF2-40B4-BE49-F238E27FC236}">
                <a16:creationId xmlns:a16="http://schemas.microsoft.com/office/drawing/2014/main" id="{019C0BC5-BF6A-D5C4-16B4-656233883135}"/>
              </a:ext>
            </a:extLst>
          </p:cNvPr>
          <p:cNvSpPr txBox="1"/>
          <p:nvPr/>
        </p:nvSpPr>
        <p:spPr>
          <a:xfrm>
            <a:off x="5911769" y="2712833"/>
            <a:ext cx="5546925" cy="3293209"/>
          </a:xfrm>
          <a:prstGeom prst="rect">
            <a:avLst/>
          </a:prstGeom>
          <a:noFill/>
        </p:spPr>
        <p:txBody>
          <a:bodyPr wrap="square" rtlCol="0">
            <a:spAutoFit/>
          </a:bodyPr>
          <a:lstStyle/>
          <a:p>
            <a:pPr algn="just"/>
            <a:r>
              <a:rPr lang="fr-FR" sz="1600" dirty="0">
                <a:latin typeface="Aptos (Corps"/>
              </a:rPr>
              <a:t>Porter auprès des </a:t>
            </a:r>
            <a:r>
              <a:rPr lang="fr-FR" sz="1600" dirty="0" err="1">
                <a:latin typeface="Aptos (Corps"/>
              </a:rPr>
              <a:t>élu·es</a:t>
            </a:r>
            <a:r>
              <a:rPr lang="fr-FR" sz="1600" dirty="0">
                <a:latin typeface="Aptos (Corps"/>
              </a:rPr>
              <a:t> et des collectivités territoriales un plaidoyer issu d’initiatives citoyennes pour en faire des leviers de coopération internationale entre territoires.</a:t>
            </a:r>
          </a:p>
          <a:p>
            <a:pPr marL="285750" indent="-285750" algn="ctr">
              <a:buFont typeface="Arial" panose="020B0604020202020204" pitchFamily="34" charset="0"/>
              <a:buChar char="•"/>
            </a:pPr>
            <a:endParaRPr lang="fr-FR" sz="1600" dirty="0">
              <a:latin typeface="Aptos (Corps"/>
            </a:endParaRPr>
          </a:p>
          <a:p>
            <a:pPr algn="just"/>
            <a:r>
              <a:rPr lang="fr-FR" sz="1600" dirty="0">
                <a:latin typeface="Aptos (Corps"/>
              </a:rPr>
              <a:t>Améliorer la compréhension des enjeux de transitions écologiques ainsi que d'égalité femmes-hommes et des minorités genre par les collectivités, associations et collectifs citoyens.</a:t>
            </a:r>
          </a:p>
          <a:p>
            <a:pPr marL="285750" indent="-285750" algn="ctr">
              <a:buFont typeface="Arial" panose="020B0604020202020204" pitchFamily="34" charset="0"/>
              <a:buChar char="•"/>
            </a:pPr>
            <a:endParaRPr lang="fr-FR" sz="1600" dirty="0">
              <a:latin typeface="Aptos (Corps"/>
            </a:endParaRPr>
          </a:p>
          <a:p>
            <a:pPr algn="just"/>
            <a:r>
              <a:rPr lang="fr-FR" sz="1600" dirty="0">
                <a:latin typeface="Aptos (Corps"/>
              </a:rPr>
              <a:t>Renforcer la participation citoyenne dans les projets de coopération internationale travaillant sur le développement durable, couvrant la transition écologique et l'égalité femmes-hommes</a:t>
            </a:r>
          </a:p>
        </p:txBody>
      </p:sp>
      <p:cxnSp>
        <p:nvCxnSpPr>
          <p:cNvPr id="12" name="Connecteur droit 11">
            <a:extLst>
              <a:ext uri="{FF2B5EF4-FFF2-40B4-BE49-F238E27FC236}">
                <a16:creationId xmlns:a16="http://schemas.microsoft.com/office/drawing/2014/main" id="{0378DA4A-767D-7C9E-80D7-E92363BA826A}"/>
              </a:ext>
            </a:extLst>
          </p:cNvPr>
          <p:cNvCxnSpPr>
            <a:cxnSpLocks/>
          </p:cNvCxnSpPr>
          <p:nvPr/>
        </p:nvCxnSpPr>
        <p:spPr>
          <a:xfrm flipH="1">
            <a:off x="8153039" y="362952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C4312BF0-9A72-5761-C4FE-627E079A6348}"/>
              </a:ext>
            </a:extLst>
          </p:cNvPr>
          <p:cNvCxnSpPr>
            <a:cxnSpLocks/>
          </p:cNvCxnSpPr>
          <p:nvPr/>
        </p:nvCxnSpPr>
        <p:spPr>
          <a:xfrm flipH="1">
            <a:off x="8153039" y="4801502"/>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00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09B0-749C-C9A3-C351-C29811BCEB6B}"/>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0B5B2D5D-3205-7BDB-2990-F8217C6A1E2D}"/>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1</a:t>
            </a:r>
            <a:endParaRPr lang="fr-FR" sz="4400" dirty="0">
              <a:solidFill>
                <a:srgbClr val="AD201A"/>
              </a:solidFill>
            </a:endParaRPr>
          </a:p>
        </p:txBody>
      </p:sp>
      <p:cxnSp>
        <p:nvCxnSpPr>
          <p:cNvPr id="5" name="Connecteur droit 4">
            <a:extLst>
              <a:ext uri="{FF2B5EF4-FFF2-40B4-BE49-F238E27FC236}">
                <a16:creationId xmlns:a16="http://schemas.microsoft.com/office/drawing/2014/main" id="{1FD27579-ED88-C53B-7B14-3A5116DB5C61}"/>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FA2F953E-3EA1-1C72-6426-610E0702CBBE}"/>
              </a:ext>
            </a:extLst>
          </p:cNvPr>
          <p:cNvSpPr txBox="1"/>
          <p:nvPr/>
        </p:nvSpPr>
        <p:spPr>
          <a:xfrm>
            <a:off x="1105031" y="464403"/>
            <a:ext cx="9702538" cy="923330"/>
          </a:xfrm>
          <a:prstGeom prst="rect">
            <a:avLst/>
          </a:prstGeom>
          <a:noFill/>
        </p:spPr>
        <p:txBody>
          <a:bodyPr wrap="square" rtlCol="0">
            <a:spAutoFit/>
          </a:bodyPr>
          <a:lstStyle/>
          <a:p>
            <a:r>
              <a:rPr lang="fr-FR" sz="5400" b="1" dirty="0">
                <a:solidFill>
                  <a:srgbClr val="199C9A"/>
                </a:solidFill>
                <a:latin typeface="Tw Cen MT Condensed Extra Bold" panose="020B0803020202020204" pitchFamily="34" charset="0"/>
              </a:rPr>
              <a:t>MÉTHODOLOGIE</a:t>
            </a:r>
          </a:p>
        </p:txBody>
      </p:sp>
      <p:sp>
        <p:nvSpPr>
          <p:cNvPr id="11" name="ZoneTexte 10">
            <a:extLst>
              <a:ext uri="{FF2B5EF4-FFF2-40B4-BE49-F238E27FC236}">
                <a16:creationId xmlns:a16="http://schemas.microsoft.com/office/drawing/2014/main" id="{8485806F-B232-515A-9B68-5CEC0D8D068F}"/>
              </a:ext>
            </a:extLst>
          </p:cNvPr>
          <p:cNvSpPr txBox="1"/>
          <p:nvPr/>
        </p:nvSpPr>
        <p:spPr>
          <a:xfrm>
            <a:off x="897824" y="2263835"/>
            <a:ext cx="5003529" cy="646331"/>
          </a:xfrm>
          <a:prstGeom prst="rect">
            <a:avLst/>
          </a:prstGeom>
          <a:noFill/>
        </p:spPr>
        <p:txBody>
          <a:bodyPr wrap="square" rtlCol="0">
            <a:spAutoFit/>
          </a:bodyPr>
          <a:lstStyle/>
          <a:p>
            <a:r>
              <a:rPr lang="fr-FR" dirty="0"/>
              <a:t>6 intercommunalités du littoral du Nord et du Pas-de-Calais</a:t>
            </a:r>
          </a:p>
        </p:txBody>
      </p:sp>
      <p:sp>
        <p:nvSpPr>
          <p:cNvPr id="12" name="ZoneTexte 11">
            <a:extLst>
              <a:ext uri="{FF2B5EF4-FFF2-40B4-BE49-F238E27FC236}">
                <a16:creationId xmlns:a16="http://schemas.microsoft.com/office/drawing/2014/main" id="{0BF372CC-A8FF-A8FD-37DD-9BA4CEB1921E}"/>
              </a:ext>
            </a:extLst>
          </p:cNvPr>
          <p:cNvSpPr txBox="1"/>
          <p:nvPr/>
        </p:nvSpPr>
        <p:spPr>
          <a:xfrm>
            <a:off x="897824" y="1773015"/>
            <a:ext cx="500352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TERRAIN D’ÉTUDE</a:t>
            </a:r>
          </a:p>
        </p:txBody>
      </p:sp>
      <p:pic>
        <p:nvPicPr>
          <p:cNvPr id="14" name="Image 13">
            <a:extLst>
              <a:ext uri="{FF2B5EF4-FFF2-40B4-BE49-F238E27FC236}">
                <a16:creationId xmlns:a16="http://schemas.microsoft.com/office/drawing/2014/main" id="{069EAE82-3EEF-C071-BFF3-60DE01A64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559" y="464403"/>
            <a:ext cx="5961240" cy="6045201"/>
          </a:xfrm>
          <a:prstGeom prst="rect">
            <a:avLst/>
          </a:prstGeom>
        </p:spPr>
      </p:pic>
      <p:sp>
        <p:nvSpPr>
          <p:cNvPr id="2" name="ZoneTexte 1">
            <a:extLst>
              <a:ext uri="{FF2B5EF4-FFF2-40B4-BE49-F238E27FC236}">
                <a16:creationId xmlns:a16="http://schemas.microsoft.com/office/drawing/2014/main" id="{9998749C-2661-1FCD-8637-73C3696443F5}"/>
              </a:ext>
            </a:extLst>
          </p:cNvPr>
          <p:cNvSpPr txBox="1"/>
          <p:nvPr/>
        </p:nvSpPr>
        <p:spPr>
          <a:xfrm>
            <a:off x="886942" y="3994671"/>
            <a:ext cx="5221617" cy="18528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t>13 entretiens semi-directifs</a:t>
            </a:r>
          </a:p>
          <a:p>
            <a:pPr marL="285750" indent="-285750">
              <a:buFont typeface="Arial" panose="020B0604020202020204" pitchFamily="34" charset="0"/>
              <a:buChar char="•"/>
            </a:pPr>
            <a:r>
              <a:rPr lang="fr-FR" dirty="0"/>
              <a:t>15 réponses au questionnaire en ligne diffusé dans notre réseau</a:t>
            </a:r>
          </a:p>
          <a:p>
            <a:pPr marL="285750" indent="-285750">
              <a:lnSpc>
                <a:spcPct val="150000"/>
              </a:lnSpc>
              <a:buFont typeface="Arial" panose="020B0604020202020204" pitchFamily="34" charset="0"/>
              <a:buChar char="•"/>
            </a:pPr>
            <a:r>
              <a:rPr lang="fr-FR" dirty="0"/>
              <a:t>Étude des documents de planification locaux</a:t>
            </a:r>
          </a:p>
          <a:p>
            <a:pPr marL="285750" indent="-285750">
              <a:lnSpc>
                <a:spcPct val="150000"/>
              </a:lnSpc>
              <a:buFont typeface="Arial" panose="020B0604020202020204" pitchFamily="34" charset="0"/>
              <a:buChar char="•"/>
            </a:pPr>
            <a:r>
              <a:rPr lang="fr-FR" dirty="0"/>
              <a:t>Analyse des actualités par les réseaux sociaux</a:t>
            </a:r>
          </a:p>
        </p:txBody>
      </p:sp>
      <p:sp>
        <p:nvSpPr>
          <p:cNvPr id="3" name="ZoneTexte 2">
            <a:extLst>
              <a:ext uri="{FF2B5EF4-FFF2-40B4-BE49-F238E27FC236}">
                <a16:creationId xmlns:a16="http://schemas.microsoft.com/office/drawing/2014/main" id="{4551E3B5-1B13-E2B9-C6CB-D096470E2EB5}"/>
              </a:ext>
            </a:extLst>
          </p:cNvPr>
          <p:cNvSpPr txBox="1"/>
          <p:nvPr/>
        </p:nvSpPr>
        <p:spPr>
          <a:xfrm>
            <a:off x="886942" y="3188158"/>
            <a:ext cx="5003529" cy="830997"/>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SOURCES DIVERSIFIÉES ET COMPLÉMENTAIRES D’INFORMATION</a:t>
            </a:r>
          </a:p>
        </p:txBody>
      </p:sp>
    </p:spTree>
    <p:extLst>
      <p:ext uri="{BB962C8B-B14F-4D97-AF65-F5344CB8AC3E}">
        <p14:creationId xmlns:p14="http://schemas.microsoft.com/office/powerpoint/2010/main" val="350450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89BB4493-7EDF-42A2-AB77-759092F73D6D}"/>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1</a:t>
            </a:r>
            <a:endParaRPr lang="fr-FR" sz="4400" dirty="0">
              <a:solidFill>
                <a:srgbClr val="AD201A"/>
              </a:solidFill>
            </a:endParaRPr>
          </a:p>
        </p:txBody>
      </p:sp>
      <p:cxnSp>
        <p:nvCxnSpPr>
          <p:cNvPr id="5" name="Connecteur droit 4">
            <a:extLst>
              <a:ext uri="{FF2B5EF4-FFF2-40B4-BE49-F238E27FC236}">
                <a16:creationId xmlns:a16="http://schemas.microsoft.com/office/drawing/2014/main" id="{BF4BE3B1-0C08-86E1-44B4-35132FBE4499}"/>
              </a:ext>
            </a:extLst>
          </p:cNvPr>
          <p:cNvCxnSpPr>
            <a:cxnSpLocks/>
          </p:cNvCxnSpPr>
          <p:nvPr/>
        </p:nvCxnSpPr>
        <p:spPr>
          <a:xfrm>
            <a:off x="11458694" y="-36548"/>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A1592CE-FDDB-97F3-A11B-22D767995451}"/>
              </a:ext>
            </a:extLst>
          </p:cNvPr>
          <p:cNvSpPr txBox="1"/>
          <p:nvPr/>
        </p:nvSpPr>
        <p:spPr>
          <a:xfrm>
            <a:off x="1540995" y="577531"/>
            <a:ext cx="9702538" cy="923330"/>
          </a:xfrm>
          <a:prstGeom prst="rect">
            <a:avLst/>
          </a:prstGeom>
          <a:noFill/>
        </p:spPr>
        <p:txBody>
          <a:bodyPr wrap="square" rtlCol="0">
            <a:spAutoFit/>
          </a:bodyPr>
          <a:lstStyle/>
          <a:p>
            <a:pPr algn="r"/>
            <a:r>
              <a:rPr lang="fr-FR" sz="5400" b="1" dirty="0">
                <a:solidFill>
                  <a:srgbClr val="199C9A"/>
                </a:solidFill>
                <a:latin typeface="Tw Cen MT Condensed Extra Bold" panose="020B0803020202020204" pitchFamily="34" charset="0"/>
              </a:rPr>
              <a:t>LIVRABLE</a:t>
            </a:r>
          </a:p>
        </p:txBody>
      </p:sp>
      <p:sp>
        <p:nvSpPr>
          <p:cNvPr id="12" name="ZoneTexte 11">
            <a:extLst>
              <a:ext uri="{FF2B5EF4-FFF2-40B4-BE49-F238E27FC236}">
                <a16:creationId xmlns:a16="http://schemas.microsoft.com/office/drawing/2014/main" id="{960B1AD2-DA60-616D-27F3-646D24D92C6D}"/>
              </a:ext>
            </a:extLst>
          </p:cNvPr>
          <p:cNvSpPr txBox="1"/>
          <p:nvPr/>
        </p:nvSpPr>
        <p:spPr>
          <a:xfrm>
            <a:off x="388041" y="808363"/>
            <a:ext cx="5406260"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CARTOGRAPHIE TERRITORIALE DES ODD</a:t>
            </a:r>
          </a:p>
        </p:txBody>
      </p:sp>
      <p:sp>
        <p:nvSpPr>
          <p:cNvPr id="2" name="ZoneTexte 1">
            <a:extLst>
              <a:ext uri="{FF2B5EF4-FFF2-40B4-BE49-F238E27FC236}">
                <a16:creationId xmlns:a16="http://schemas.microsoft.com/office/drawing/2014/main" id="{6FB43733-ABC1-274E-70D2-2AE3AD7AE913}"/>
              </a:ext>
            </a:extLst>
          </p:cNvPr>
          <p:cNvSpPr txBox="1"/>
          <p:nvPr/>
        </p:nvSpPr>
        <p:spPr>
          <a:xfrm>
            <a:off x="131715" y="1923538"/>
            <a:ext cx="5918911" cy="4524315"/>
          </a:xfrm>
          <a:prstGeom prst="rect">
            <a:avLst/>
          </a:prstGeom>
          <a:noFill/>
        </p:spPr>
        <p:txBody>
          <a:bodyPr wrap="square" rtlCol="0">
            <a:spAutoFit/>
          </a:bodyPr>
          <a:lstStyle/>
          <a:p>
            <a:pPr algn="just"/>
            <a:r>
              <a:rPr lang="fr-FR" dirty="0"/>
              <a:t>Étude des </a:t>
            </a:r>
            <a:r>
              <a:rPr lang="fr-FR" b="1" dirty="0">
                <a:solidFill>
                  <a:srgbClr val="AD201A"/>
                </a:solidFill>
              </a:rPr>
              <a:t>parties prenantes, des défis et opportunités</a:t>
            </a:r>
            <a:r>
              <a:rPr lang="fr-FR" dirty="0"/>
              <a:t> sur différentes problématiques, par le spectre des Objectifs de Développement Durable (ODD) : </a:t>
            </a:r>
          </a:p>
          <a:p>
            <a:pPr algn="just"/>
            <a:endParaRPr lang="fr-FR" dirty="0"/>
          </a:p>
          <a:p>
            <a:pPr marL="285750" indent="-285750" algn="just">
              <a:buFont typeface="Arial" panose="020B0604020202020204" pitchFamily="34" charset="0"/>
              <a:buChar char="•"/>
            </a:pPr>
            <a:r>
              <a:rPr lang="fr-FR" dirty="0"/>
              <a:t>Citoyenneté mondiale et </a:t>
            </a:r>
            <a:r>
              <a:rPr lang="fr-FR" b="1" dirty="0">
                <a:solidFill>
                  <a:srgbClr val="AD201A"/>
                </a:solidFill>
              </a:rPr>
              <a:t>éducation</a:t>
            </a:r>
            <a:r>
              <a:rPr lang="fr-FR" dirty="0"/>
              <a:t> au développement sur le littoral du Nord et du Pas-de-Calais</a:t>
            </a:r>
          </a:p>
          <a:p>
            <a:pPr marL="285750" indent="-285750">
              <a:buFont typeface="Arial" panose="020B0604020202020204" pitchFamily="34" charset="0"/>
              <a:buChar char="•"/>
            </a:pPr>
            <a:r>
              <a:rPr lang="fr-FR" dirty="0"/>
              <a:t>Parvenir à </a:t>
            </a:r>
            <a:r>
              <a:rPr lang="fr-FR" b="1" dirty="0">
                <a:solidFill>
                  <a:srgbClr val="AD201A"/>
                </a:solidFill>
              </a:rPr>
              <a:t>l’égalité femmes-hommes et des minorités de genre</a:t>
            </a:r>
            <a:r>
              <a:rPr lang="fr-FR" dirty="0"/>
              <a:t> au niveau local</a:t>
            </a:r>
          </a:p>
          <a:p>
            <a:pPr marL="285750" indent="-285750" algn="just">
              <a:buFont typeface="Arial" panose="020B0604020202020204" pitchFamily="34" charset="0"/>
              <a:buChar char="•"/>
            </a:pPr>
            <a:r>
              <a:rPr lang="fr-FR" dirty="0"/>
              <a:t>Travail décent pour les </a:t>
            </a:r>
            <a:r>
              <a:rPr lang="fr-FR" dirty="0" err="1"/>
              <a:t>travailleur·euses</a:t>
            </a:r>
            <a:r>
              <a:rPr lang="fr-FR" dirty="0"/>
              <a:t> </a:t>
            </a:r>
            <a:r>
              <a:rPr lang="fr-FR" dirty="0" err="1"/>
              <a:t>migrant·es</a:t>
            </a:r>
            <a:r>
              <a:rPr lang="fr-FR" dirty="0"/>
              <a:t> et lutte contre toutes les formes d'inégalités : cartographie des groupes en situation de vulnérabilité</a:t>
            </a:r>
          </a:p>
          <a:p>
            <a:pPr marL="285750" indent="-285750" algn="just">
              <a:buFont typeface="Arial" panose="020B0604020202020204" pitchFamily="34" charset="0"/>
              <a:buChar char="•"/>
            </a:pPr>
            <a:r>
              <a:rPr lang="fr-FR" dirty="0"/>
              <a:t>Construire des </a:t>
            </a:r>
            <a:r>
              <a:rPr lang="fr-FR" b="1" dirty="0">
                <a:solidFill>
                  <a:srgbClr val="AD201A"/>
                </a:solidFill>
              </a:rPr>
              <a:t>communautés et des villes durables</a:t>
            </a:r>
          </a:p>
          <a:p>
            <a:pPr marL="285750" indent="-285750" algn="just">
              <a:buFont typeface="Arial" panose="020B0604020202020204" pitchFamily="34" charset="0"/>
              <a:buChar char="•"/>
            </a:pPr>
            <a:r>
              <a:rPr lang="fr-FR" b="1" dirty="0">
                <a:solidFill>
                  <a:srgbClr val="AD201A"/>
                </a:solidFill>
              </a:rPr>
              <a:t>Responsabilité environnementale </a:t>
            </a:r>
            <a:r>
              <a:rPr lang="fr-FR" dirty="0"/>
              <a:t>et actions climatiques locales</a:t>
            </a:r>
          </a:p>
          <a:p>
            <a:pPr marL="285750" indent="-285750" algn="just">
              <a:buFont typeface="Arial" panose="020B0604020202020204" pitchFamily="34" charset="0"/>
              <a:buChar char="•"/>
            </a:pPr>
            <a:r>
              <a:rPr lang="fr-FR" b="1" dirty="0">
                <a:solidFill>
                  <a:srgbClr val="AD201A"/>
                </a:solidFill>
              </a:rPr>
              <a:t>Gouvernance</a:t>
            </a:r>
            <a:r>
              <a:rPr lang="fr-FR" dirty="0"/>
              <a:t> à plusieurs niveaux et </a:t>
            </a:r>
            <a:r>
              <a:rPr lang="fr-FR" b="1" dirty="0">
                <a:solidFill>
                  <a:srgbClr val="AD201A"/>
                </a:solidFill>
              </a:rPr>
              <a:t>partenariats multipartites </a:t>
            </a:r>
            <a:r>
              <a:rPr lang="fr-FR" dirty="0"/>
              <a:t>pour le développement durable</a:t>
            </a:r>
          </a:p>
        </p:txBody>
      </p:sp>
      <p:grpSp>
        <p:nvGrpSpPr>
          <p:cNvPr id="14" name="Groupe 13">
            <a:extLst>
              <a:ext uri="{FF2B5EF4-FFF2-40B4-BE49-F238E27FC236}">
                <a16:creationId xmlns:a16="http://schemas.microsoft.com/office/drawing/2014/main" id="{32BE936F-354E-DC5B-5139-9FDB016AEFF9}"/>
              </a:ext>
            </a:extLst>
          </p:cNvPr>
          <p:cNvGrpSpPr/>
          <p:nvPr/>
        </p:nvGrpSpPr>
        <p:grpSpPr>
          <a:xfrm>
            <a:off x="6193355" y="2441457"/>
            <a:ext cx="5632051" cy="3100593"/>
            <a:chOff x="118756" y="3183068"/>
            <a:chExt cx="5977244" cy="4100056"/>
          </a:xfrm>
        </p:grpSpPr>
        <p:sp>
          <p:nvSpPr>
            <p:cNvPr id="8" name="Rectangle : coins arrondis 7">
              <a:extLst>
                <a:ext uri="{FF2B5EF4-FFF2-40B4-BE49-F238E27FC236}">
                  <a16:creationId xmlns:a16="http://schemas.microsoft.com/office/drawing/2014/main" id="{4001FD7D-BAC4-55D5-423C-60D8B5EAE977}"/>
                </a:ext>
              </a:extLst>
            </p:cNvPr>
            <p:cNvSpPr/>
            <p:nvPr/>
          </p:nvSpPr>
          <p:spPr>
            <a:xfrm>
              <a:off x="118756" y="3183068"/>
              <a:ext cx="5977244" cy="4100056"/>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4411074-CC48-6392-A5F5-0081C6E33A9A}"/>
                </a:ext>
              </a:extLst>
            </p:cNvPr>
            <p:cNvSpPr txBox="1"/>
            <p:nvPr/>
          </p:nvSpPr>
          <p:spPr>
            <a:xfrm>
              <a:off x="333915" y="3408993"/>
              <a:ext cx="5546923" cy="489599"/>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AUTRES ÉLÉMENTS STRATÉGIQUES</a:t>
              </a:r>
            </a:p>
          </p:txBody>
        </p:sp>
        <p:sp>
          <p:nvSpPr>
            <p:cNvPr id="10" name="ZoneTexte 9">
              <a:extLst>
                <a:ext uri="{FF2B5EF4-FFF2-40B4-BE49-F238E27FC236}">
                  <a16:creationId xmlns:a16="http://schemas.microsoft.com/office/drawing/2014/main" id="{E0A67E68-73C4-E005-7608-8EBB2E57C556}"/>
                </a:ext>
              </a:extLst>
            </p:cNvPr>
            <p:cNvSpPr txBox="1"/>
            <p:nvPr/>
          </p:nvSpPr>
          <p:spPr>
            <a:xfrm>
              <a:off x="333913" y="4203578"/>
              <a:ext cx="5546925" cy="2669790"/>
            </a:xfrm>
            <a:prstGeom prst="rect">
              <a:avLst/>
            </a:prstGeom>
            <a:noFill/>
          </p:spPr>
          <p:txBody>
            <a:bodyPr wrap="square" rtlCol="0">
              <a:spAutoFit/>
            </a:bodyPr>
            <a:lstStyle/>
            <a:p>
              <a:pPr algn="ctr">
                <a:lnSpc>
                  <a:spcPct val="150000"/>
                </a:lnSpc>
              </a:pPr>
              <a:r>
                <a:rPr lang="fr-FR" sz="1600" dirty="0"/>
                <a:t>Résultat des entretiens et réponses au questionnaire</a:t>
              </a:r>
            </a:p>
            <a:p>
              <a:pPr algn="ctr">
                <a:lnSpc>
                  <a:spcPct val="150000"/>
                </a:lnSpc>
              </a:pPr>
              <a:endParaRPr lang="fr-FR" sz="500" dirty="0"/>
            </a:p>
            <a:p>
              <a:pPr algn="ctr">
                <a:lnSpc>
                  <a:spcPct val="150000"/>
                </a:lnSpc>
              </a:pPr>
              <a:r>
                <a:rPr lang="fr-FR" sz="1600" dirty="0"/>
                <a:t>Pratiques inspirantes du littoral</a:t>
              </a:r>
            </a:p>
            <a:p>
              <a:pPr algn="ctr">
                <a:lnSpc>
                  <a:spcPct val="150000"/>
                </a:lnSpc>
              </a:pPr>
              <a:r>
                <a:rPr lang="fr-FR" sz="1600" dirty="0"/>
                <a:t>Pratiques de communication</a:t>
              </a:r>
            </a:p>
            <a:p>
              <a:pPr algn="ctr">
                <a:lnSpc>
                  <a:spcPct val="150000"/>
                </a:lnSpc>
              </a:pPr>
              <a:r>
                <a:rPr lang="fr-FR" sz="1600" dirty="0"/>
                <a:t>Analyse des documents de planification locaux</a:t>
              </a:r>
            </a:p>
            <a:p>
              <a:pPr algn="ctr">
                <a:lnSpc>
                  <a:spcPct val="150000"/>
                </a:lnSpc>
              </a:pPr>
              <a:endParaRPr lang="fr-FR" sz="500" dirty="0"/>
            </a:p>
            <a:p>
              <a:pPr algn="ctr">
                <a:lnSpc>
                  <a:spcPct val="150000"/>
                </a:lnSpc>
              </a:pPr>
              <a:r>
                <a:rPr lang="fr-FR" sz="1600" dirty="0"/>
                <a:t>Cartographie des « acteurs du changement »</a:t>
              </a:r>
            </a:p>
          </p:txBody>
        </p:sp>
        <p:cxnSp>
          <p:nvCxnSpPr>
            <p:cNvPr id="11" name="Connecteur droit 10">
              <a:extLst>
                <a:ext uri="{FF2B5EF4-FFF2-40B4-BE49-F238E27FC236}">
                  <a16:creationId xmlns:a16="http://schemas.microsoft.com/office/drawing/2014/main" id="{51DC464D-72FF-5445-9383-C6A8F1E880FB}"/>
                </a:ext>
              </a:extLst>
            </p:cNvPr>
            <p:cNvCxnSpPr>
              <a:cxnSpLocks/>
            </p:cNvCxnSpPr>
            <p:nvPr/>
          </p:nvCxnSpPr>
          <p:spPr>
            <a:xfrm flipH="1">
              <a:off x="2522629" y="4940123"/>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7976C767-1943-8DF9-A7EE-8FF0D4FBD245}"/>
                </a:ext>
              </a:extLst>
            </p:cNvPr>
            <p:cNvCxnSpPr>
              <a:cxnSpLocks/>
            </p:cNvCxnSpPr>
            <p:nvPr/>
          </p:nvCxnSpPr>
          <p:spPr>
            <a:xfrm flipH="1">
              <a:off x="2522629" y="6460842"/>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625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40C01-4A72-A219-2C09-D3850AFDC1C9}"/>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3F80DF34-E737-662E-56D9-DD57052CF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33961E13-1C63-1CE8-B148-A5AD3A96B2A3}"/>
              </a:ext>
            </a:extLst>
          </p:cNvPr>
          <p:cNvSpPr txBox="1">
            <a:spLocks/>
          </p:cNvSpPr>
          <p:nvPr/>
        </p:nvSpPr>
        <p:spPr>
          <a:xfrm>
            <a:off x="662286" y="1992276"/>
            <a:ext cx="5665346" cy="3320387"/>
          </a:xfrm>
          <a:prstGeom prst="rect">
            <a:avLst/>
          </a:prstGeom>
          <a:effectLst>
            <a:glow rad="1270000">
              <a:schemeClr val="tx1">
                <a:alpha val="40000"/>
              </a:schemeClr>
            </a:glow>
          </a:effectLst>
        </p:spPr>
        <p:txBody>
          <a:bodyPr vert="horz" lIns="0" tIns="45720" rIns="18000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dirty="0">
                <a:solidFill>
                  <a:srgbClr val="AD201A"/>
                </a:solidFill>
                <a:latin typeface="Tw Cen MT Condensed Extra Bold" panose="020B0803020202020204" pitchFamily="34" charset="0"/>
              </a:rPr>
              <a:t>Résultats de l’étude par Objectif de Développement Durable (ODD)</a:t>
            </a:r>
          </a:p>
        </p:txBody>
      </p:sp>
      <p:sp>
        <p:nvSpPr>
          <p:cNvPr id="6" name="Sous-titre 2">
            <a:extLst>
              <a:ext uri="{FF2B5EF4-FFF2-40B4-BE49-F238E27FC236}">
                <a16:creationId xmlns:a16="http://schemas.microsoft.com/office/drawing/2014/main" id="{A023C777-28FB-6A88-4DB3-365F839142A8}"/>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2</a:t>
            </a:r>
            <a:endParaRPr lang="fr-FR" sz="9600" dirty="0">
              <a:solidFill>
                <a:srgbClr val="AD201A"/>
              </a:solidFill>
            </a:endParaRPr>
          </a:p>
        </p:txBody>
      </p:sp>
      <p:cxnSp>
        <p:nvCxnSpPr>
          <p:cNvPr id="7" name="Connecteur droit 6">
            <a:extLst>
              <a:ext uri="{FF2B5EF4-FFF2-40B4-BE49-F238E27FC236}">
                <a16:creationId xmlns:a16="http://schemas.microsoft.com/office/drawing/2014/main" id="{F4D64A66-CDFE-1FD3-F61C-A0F1D5E6FE80}"/>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3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965B-05A0-B089-5DFE-472ABA1B557C}"/>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6CD37DB-EA6F-7EC4-C556-171246BCD25A}"/>
              </a:ext>
            </a:extLst>
          </p:cNvPr>
          <p:cNvSpPr txBox="1"/>
          <p:nvPr/>
        </p:nvSpPr>
        <p:spPr>
          <a:xfrm>
            <a:off x="241609" y="2258445"/>
            <a:ext cx="6239873" cy="3970318"/>
          </a:xfrm>
          <a:prstGeom prst="rect">
            <a:avLst/>
          </a:prstGeom>
          <a:noFill/>
        </p:spPr>
        <p:txBody>
          <a:bodyPr wrap="square" rtlCol="0">
            <a:spAutoFit/>
          </a:bodyPr>
          <a:lstStyle/>
          <a:p>
            <a:pPr marL="285750" indent="-285750">
              <a:buFont typeface="Arial" panose="020B0604020202020204" pitchFamily="34" charset="0"/>
              <a:buChar char="•"/>
            </a:pPr>
            <a:r>
              <a:rPr lang="fr-FR" dirty="0"/>
              <a:t>Grands progrès dans l’intégration du </a:t>
            </a:r>
            <a:r>
              <a:rPr lang="fr-FR" b="1" dirty="0">
                <a:solidFill>
                  <a:srgbClr val="AD201A"/>
                </a:solidFill>
              </a:rPr>
              <a:t>développement durable</a:t>
            </a:r>
            <a:r>
              <a:rPr lang="fr-FR" dirty="0"/>
              <a:t> aux cursus pédagogiques, mais surtout par l’angle des </a:t>
            </a:r>
            <a:r>
              <a:rPr lang="fr-FR" b="1" dirty="0">
                <a:solidFill>
                  <a:srgbClr val="AD201A"/>
                </a:solidFill>
              </a:rPr>
              <a:t>enjeux littoraux </a:t>
            </a:r>
            <a:r>
              <a:rPr lang="fr-FR" dirty="0"/>
              <a:t>: ex: réseau des aires maritimes de l’Office Français de la Biodiversité, les semaines de la mer.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Quelques initiatives croisant ECM et développement durable, comme les projets portés par l’Agence de l’Eau Artois Picardie et notamment le </a:t>
            </a:r>
            <a:r>
              <a:rPr lang="fr-FR" b="1" dirty="0">
                <a:solidFill>
                  <a:srgbClr val="AD201A"/>
                </a:solidFill>
              </a:rPr>
              <a:t>Parlement des Jeunes pour l’Eau</a:t>
            </a:r>
            <a:r>
              <a:rPr lang="fr-FR" dirty="0"/>
              <a:t>.</a:t>
            </a:r>
          </a:p>
          <a:p>
            <a:endParaRPr lang="fr-FR" dirty="0"/>
          </a:p>
          <a:p>
            <a:pPr marL="285750" indent="-285750">
              <a:buFont typeface="Arial" panose="020B0604020202020204" pitchFamily="34" charset="0"/>
              <a:buChar char="•"/>
            </a:pPr>
            <a:r>
              <a:rPr lang="fr-FR" dirty="0"/>
              <a:t>Le développement d’initiatives reste à la motivation du personnel enseignant, qui n’a</a:t>
            </a:r>
            <a:r>
              <a:rPr lang="fr-FR" b="1" dirty="0">
                <a:solidFill>
                  <a:srgbClr val="AD201A"/>
                </a:solidFill>
              </a:rPr>
              <a:t> pas de temps ni de ressources spécifiquement dédiées </a:t>
            </a:r>
            <a:r>
              <a:rPr lang="fr-FR" dirty="0"/>
              <a:t>au montage de projets innovants.</a:t>
            </a:r>
          </a:p>
        </p:txBody>
      </p:sp>
      <p:sp>
        <p:nvSpPr>
          <p:cNvPr id="8" name="ZoneTexte 7">
            <a:extLst>
              <a:ext uri="{FF2B5EF4-FFF2-40B4-BE49-F238E27FC236}">
                <a16:creationId xmlns:a16="http://schemas.microsoft.com/office/drawing/2014/main" id="{B65EC516-4DB4-40E0-5E82-0DC992A6B9DC}"/>
              </a:ext>
            </a:extLst>
          </p:cNvPr>
          <p:cNvSpPr txBox="1"/>
          <p:nvPr/>
        </p:nvSpPr>
        <p:spPr>
          <a:xfrm>
            <a:off x="617945" y="1735169"/>
            <a:ext cx="5761670"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PROGRÈS DE L’ODD SUR LE TERRITOIRE D’ÉTUDE</a:t>
            </a:r>
          </a:p>
        </p:txBody>
      </p:sp>
      <p:grpSp>
        <p:nvGrpSpPr>
          <p:cNvPr id="4" name="Groupe 3">
            <a:extLst>
              <a:ext uri="{FF2B5EF4-FFF2-40B4-BE49-F238E27FC236}">
                <a16:creationId xmlns:a16="http://schemas.microsoft.com/office/drawing/2014/main" id="{82A9A7F9-A6F9-0BE1-2209-66C22EC611E8}"/>
              </a:ext>
            </a:extLst>
          </p:cNvPr>
          <p:cNvGrpSpPr/>
          <p:nvPr/>
        </p:nvGrpSpPr>
        <p:grpSpPr>
          <a:xfrm>
            <a:off x="6572197" y="2102822"/>
            <a:ext cx="5040246" cy="3804622"/>
            <a:chOff x="816268" y="2291378"/>
            <a:chExt cx="5977244" cy="3804622"/>
          </a:xfrm>
        </p:grpSpPr>
        <p:sp>
          <p:nvSpPr>
            <p:cNvPr id="9" name="Rectangle : coins arrondis 8">
              <a:extLst>
                <a:ext uri="{FF2B5EF4-FFF2-40B4-BE49-F238E27FC236}">
                  <a16:creationId xmlns:a16="http://schemas.microsoft.com/office/drawing/2014/main" id="{842858BB-922B-6D63-C05E-2C714C95830B}"/>
                </a:ext>
              </a:extLst>
            </p:cNvPr>
            <p:cNvSpPr/>
            <p:nvPr/>
          </p:nvSpPr>
          <p:spPr>
            <a:xfrm>
              <a:off x="816268" y="2291378"/>
              <a:ext cx="5977244" cy="3804622"/>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7DC64D6-A624-59A1-B620-09E374D60BE8}"/>
                </a:ext>
              </a:extLst>
            </p:cNvPr>
            <p:cNvSpPr txBox="1"/>
            <p:nvPr/>
          </p:nvSpPr>
          <p:spPr>
            <a:xfrm>
              <a:off x="1219863" y="2447001"/>
              <a:ext cx="517005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PISTES DE DÉVELOPPEMENT</a:t>
              </a:r>
            </a:p>
          </p:txBody>
        </p:sp>
        <p:sp>
          <p:nvSpPr>
            <p:cNvPr id="11" name="ZoneTexte 10">
              <a:extLst>
                <a:ext uri="{FF2B5EF4-FFF2-40B4-BE49-F238E27FC236}">
                  <a16:creationId xmlns:a16="http://schemas.microsoft.com/office/drawing/2014/main" id="{7F2132BF-FD2B-3CE3-4F64-9AEF67C2172B}"/>
                </a:ext>
              </a:extLst>
            </p:cNvPr>
            <p:cNvSpPr txBox="1"/>
            <p:nvPr/>
          </p:nvSpPr>
          <p:spPr>
            <a:xfrm>
              <a:off x="1031425" y="3113141"/>
              <a:ext cx="5546925" cy="2554545"/>
            </a:xfrm>
            <a:prstGeom prst="rect">
              <a:avLst/>
            </a:prstGeom>
            <a:noFill/>
          </p:spPr>
          <p:txBody>
            <a:bodyPr wrap="square" rtlCol="0">
              <a:spAutoFit/>
            </a:bodyPr>
            <a:lstStyle/>
            <a:p>
              <a:pPr algn="ctr"/>
              <a:r>
                <a:rPr lang="fr-FR" sz="1600" dirty="0"/>
                <a:t>Suivre le projet d’une Académie de la Mer Hauts-de-France, regroupant les initiatives et pratiques scolaires sur le littoral et la mer, avec des possibilités de labellisation des établissements.</a:t>
              </a:r>
            </a:p>
            <a:p>
              <a:pPr algn="ctr"/>
              <a:endParaRPr lang="fr-FR" sz="1600" dirty="0"/>
            </a:p>
            <a:p>
              <a:pPr algn="ctr"/>
              <a:r>
                <a:rPr lang="fr-FR" sz="1600" dirty="0"/>
                <a:t>Favoriser les croisements entre éducation formelle et non formelle, en particulier concernant l’ECM, qui pourrait intégrer plus amplement les événements locaux en lien avec le patrimoine et de développement durable.</a:t>
              </a:r>
            </a:p>
          </p:txBody>
        </p:sp>
        <p:cxnSp>
          <p:nvCxnSpPr>
            <p:cNvPr id="14" name="Connecteur droit 13">
              <a:extLst>
                <a:ext uri="{FF2B5EF4-FFF2-40B4-BE49-F238E27FC236}">
                  <a16:creationId xmlns:a16="http://schemas.microsoft.com/office/drawing/2014/main" id="{3DDEF64C-F67B-EE26-4515-85CEAAA5EF55}"/>
                </a:ext>
              </a:extLst>
            </p:cNvPr>
            <p:cNvCxnSpPr>
              <a:cxnSpLocks/>
            </p:cNvCxnSpPr>
            <p:nvPr/>
          </p:nvCxnSpPr>
          <p:spPr>
            <a:xfrm flipH="1">
              <a:off x="3220141" y="4260848"/>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sp>
        <p:nvSpPr>
          <p:cNvPr id="2" name="Sous-titre 2">
            <a:extLst>
              <a:ext uri="{FF2B5EF4-FFF2-40B4-BE49-F238E27FC236}">
                <a16:creationId xmlns:a16="http://schemas.microsoft.com/office/drawing/2014/main" id="{576EC358-99CF-B02C-4E76-B3CDB5109FD4}"/>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endParaRPr lang="fr-FR" sz="4400" dirty="0">
              <a:solidFill>
                <a:srgbClr val="AD201A"/>
              </a:solidFill>
            </a:endParaRPr>
          </a:p>
        </p:txBody>
      </p:sp>
      <p:cxnSp>
        <p:nvCxnSpPr>
          <p:cNvPr id="3" name="Connecteur droit 2">
            <a:extLst>
              <a:ext uri="{FF2B5EF4-FFF2-40B4-BE49-F238E27FC236}">
                <a16:creationId xmlns:a16="http://schemas.microsoft.com/office/drawing/2014/main" id="{D288D42F-959B-0BD8-A4AF-E0BCD96F9404}"/>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40D1A0D9-D9FA-B14B-1BD1-CE8E9ECB6355}"/>
              </a:ext>
            </a:extLst>
          </p:cNvPr>
          <p:cNvSpPr txBox="1"/>
          <p:nvPr/>
        </p:nvSpPr>
        <p:spPr>
          <a:xfrm>
            <a:off x="1105030" y="377318"/>
            <a:ext cx="10507407" cy="830997"/>
          </a:xfrm>
          <a:prstGeom prst="rect">
            <a:avLst/>
          </a:prstGeom>
          <a:noFill/>
        </p:spPr>
        <p:txBody>
          <a:bodyPr wrap="square" rtlCol="0">
            <a:spAutoFit/>
          </a:bodyPr>
          <a:lstStyle/>
          <a:p>
            <a:r>
              <a:rPr lang="fr-FR" sz="4800" b="1" dirty="0">
                <a:solidFill>
                  <a:srgbClr val="199C9A"/>
                </a:solidFill>
                <a:latin typeface="Tw Cen MT Condensed Extra Bold" panose="020B0803020202020204" pitchFamily="34" charset="0"/>
              </a:rPr>
              <a:t>ODD 4 : ÉDUCATION DE QUALITÉ</a:t>
            </a:r>
          </a:p>
        </p:txBody>
      </p:sp>
      <p:pic>
        <p:nvPicPr>
          <p:cNvPr id="1026" name="Picture 2">
            <a:extLst>
              <a:ext uri="{FF2B5EF4-FFF2-40B4-BE49-F238E27FC236}">
                <a16:creationId xmlns:a16="http://schemas.microsoft.com/office/drawing/2014/main" id="{6F4ECCCF-EAAA-6809-F4D8-49E40C723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68" t="1570" r="33896" b="67477"/>
          <a:stretch>
            <a:fillRect/>
          </a:stretch>
        </p:blipFill>
        <p:spPr bwMode="auto">
          <a:xfrm>
            <a:off x="10885840" y="5556037"/>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4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EFD8EAAE-5188-AF01-E567-38DD580511F0}"/>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5" name="Connecteur droit 4">
            <a:extLst>
              <a:ext uri="{FF2B5EF4-FFF2-40B4-BE49-F238E27FC236}">
                <a16:creationId xmlns:a16="http://schemas.microsoft.com/office/drawing/2014/main" id="{893D9225-0E52-EBC7-67CF-71946090F2D3}"/>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58EF6D1-4CAF-841A-5FD5-220FE3D5E71E}"/>
              </a:ext>
            </a:extLst>
          </p:cNvPr>
          <p:cNvSpPr txBox="1"/>
          <p:nvPr/>
        </p:nvSpPr>
        <p:spPr>
          <a:xfrm>
            <a:off x="1540995" y="335793"/>
            <a:ext cx="9702538" cy="830997"/>
          </a:xfrm>
          <a:prstGeom prst="rect">
            <a:avLst/>
          </a:prstGeom>
          <a:noFill/>
        </p:spPr>
        <p:txBody>
          <a:bodyPr wrap="square" rtlCol="0">
            <a:spAutoFit/>
          </a:bodyPr>
          <a:lstStyle/>
          <a:p>
            <a:pPr algn="r"/>
            <a:r>
              <a:rPr lang="fr-FR" sz="4800" b="1" dirty="0">
                <a:solidFill>
                  <a:srgbClr val="199C9A"/>
                </a:solidFill>
                <a:latin typeface="Tw Cen MT Condensed Extra Bold" panose="020B0803020202020204" pitchFamily="34" charset="0"/>
              </a:rPr>
              <a:t>ODD 5 : ÉGALITÉ ENTRE LES SEXES </a:t>
            </a:r>
          </a:p>
        </p:txBody>
      </p:sp>
      <p:sp>
        <p:nvSpPr>
          <p:cNvPr id="7" name="ZoneTexte 6">
            <a:extLst>
              <a:ext uri="{FF2B5EF4-FFF2-40B4-BE49-F238E27FC236}">
                <a16:creationId xmlns:a16="http://schemas.microsoft.com/office/drawing/2014/main" id="{5EA1987C-5C13-F990-0D56-BB4BE882FD3D}"/>
              </a:ext>
            </a:extLst>
          </p:cNvPr>
          <p:cNvSpPr txBox="1"/>
          <p:nvPr/>
        </p:nvSpPr>
        <p:spPr>
          <a:xfrm>
            <a:off x="235384" y="1728558"/>
            <a:ext cx="6246439" cy="5078313"/>
          </a:xfrm>
          <a:prstGeom prst="rect">
            <a:avLst/>
          </a:prstGeom>
          <a:noFill/>
        </p:spPr>
        <p:txBody>
          <a:bodyPr wrap="square" rtlCol="0">
            <a:spAutoFit/>
          </a:bodyPr>
          <a:lstStyle/>
          <a:p>
            <a:pPr marL="285750" indent="-285750" algn="just">
              <a:buFont typeface="Arial" panose="020B0604020202020204" pitchFamily="34" charset="0"/>
              <a:buChar char="•"/>
            </a:pPr>
            <a:r>
              <a:rPr lang="fr-FR" dirty="0"/>
              <a:t>De grands progrès dans la lutte contre les discriminations en milieu scolaire : </a:t>
            </a:r>
            <a:r>
              <a:rPr lang="fr-FR" b="1" dirty="0">
                <a:solidFill>
                  <a:srgbClr val="AD201A"/>
                </a:solidFill>
              </a:rPr>
              <a:t>cyberharcèlement, compréhension des troubles « </a:t>
            </a:r>
            <a:r>
              <a:rPr lang="fr-FR" b="1" dirty="0" err="1">
                <a:solidFill>
                  <a:srgbClr val="AD201A"/>
                </a:solidFill>
              </a:rPr>
              <a:t>dys</a:t>
            </a:r>
            <a:r>
              <a:rPr lang="fr-FR" b="1" dirty="0">
                <a:solidFill>
                  <a:srgbClr val="AD201A"/>
                </a:solidFill>
              </a:rPr>
              <a:t> », lutte contre les préjugés</a:t>
            </a:r>
            <a:r>
              <a:rPr lang="fr-FR" dirty="0"/>
              <a:t>, etc.. Ces mesures semblent poussées par l’échelle nationale, sans que le niveau local s’en saisisse particulièrement.</a:t>
            </a:r>
          </a:p>
          <a:p>
            <a:pPr algn="just"/>
            <a:endParaRPr lang="fr-FR" sz="900" dirty="0"/>
          </a:p>
          <a:p>
            <a:pPr marL="285750" indent="-285750" algn="just">
              <a:buFont typeface="Arial" panose="020B0604020202020204" pitchFamily="34" charset="0"/>
              <a:buChar char="•"/>
            </a:pPr>
            <a:r>
              <a:rPr lang="fr-FR" b="1" dirty="0">
                <a:solidFill>
                  <a:srgbClr val="AD201A"/>
                </a:solidFill>
              </a:rPr>
              <a:t>Aucune étude sur les inégalités femmes-hommes n’a été réalisée à l’échelle du territoire d’étude</a:t>
            </a:r>
            <a:r>
              <a:rPr lang="fr-FR" dirty="0"/>
              <a:t>. Les compétences réglementaires obligatoires sont essentiellement à l’échelle nationale. Aussi, les questions d’égalité hommes-femmes restent centrées sur la lutte contre les violences et l’aide aux femmes entrepreneuses et ne traitent pas forcément de la dimension systémique du patriarcat.</a:t>
            </a:r>
          </a:p>
          <a:p>
            <a:pPr marL="285750" indent="-285750">
              <a:buFont typeface="Arial" panose="020B0604020202020204" pitchFamily="34" charset="0"/>
              <a:buChar char="•"/>
            </a:pPr>
            <a:endParaRPr lang="fr-FR" sz="900" dirty="0"/>
          </a:p>
          <a:p>
            <a:pPr marL="285750" indent="-285750" algn="just">
              <a:buFont typeface="Arial" panose="020B0604020202020204" pitchFamily="34" charset="0"/>
              <a:buChar char="•"/>
            </a:pPr>
            <a:r>
              <a:rPr lang="fr-FR" b="1" dirty="0">
                <a:solidFill>
                  <a:srgbClr val="AD201A"/>
                </a:solidFill>
              </a:rPr>
              <a:t>Développement d’un réseau de centres </a:t>
            </a:r>
            <a:r>
              <a:rPr lang="fr-FR" dirty="0"/>
              <a:t>de lutte contre les violences faites aux femmes, mais </a:t>
            </a:r>
            <a:r>
              <a:rPr lang="fr-FR" b="1" dirty="0">
                <a:solidFill>
                  <a:srgbClr val="AD201A"/>
                </a:solidFill>
              </a:rPr>
              <a:t>qui reste insuffisant </a:t>
            </a:r>
            <a:r>
              <a:rPr lang="fr-FR" dirty="0"/>
              <a:t>face à l’ampleur du problème (notamment sur la  question du logement).</a:t>
            </a:r>
          </a:p>
        </p:txBody>
      </p:sp>
      <p:sp>
        <p:nvSpPr>
          <p:cNvPr id="8" name="ZoneTexte 7">
            <a:extLst>
              <a:ext uri="{FF2B5EF4-FFF2-40B4-BE49-F238E27FC236}">
                <a16:creationId xmlns:a16="http://schemas.microsoft.com/office/drawing/2014/main" id="{3C9725DA-27D5-D943-1F7F-78D7B71CD88F}"/>
              </a:ext>
            </a:extLst>
          </p:cNvPr>
          <p:cNvSpPr txBox="1"/>
          <p:nvPr/>
        </p:nvSpPr>
        <p:spPr>
          <a:xfrm>
            <a:off x="384017" y="1224818"/>
            <a:ext cx="5825878"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PROGRÈS DE L’ODD SUR LE TERRITOIRE D’ÉTUDE</a:t>
            </a:r>
          </a:p>
        </p:txBody>
      </p:sp>
      <p:grpSp>
        <p:nvGrpSpPr>
          <p:cNvPr id="3" name="Groupe 2">
            <a:extLst>
              <a:ext uri="{FF2B5EF4-FFF2-40B4-BE49-F238E27FC236}">
                <a16:creationId xmlns:a16="http://schemas.microsoft.com/office/drawing/2014/main" id="{7BE52CE3-5FA7-4C1A-0057-2380A40A133B}"/>
              </a:ext>
            </a:extLst>
          </p:cNvPr>
          <p:cNvGrpSpPr/>
          <p:nvPr/>
        </p:nvGrpSpPr>
        <p:grpSpPr>
          <a:xfrm>
            <a:off x="6782767" y="1936910"/>
            <a:ext cx="5018412" cy="4003747"/>
            <a:chOff x="5848265" y="2118697"/>
            <a:chExt cx="5977244" cy="4003747"/>
          </a:xfrm>
        </p:grpSpPr>
        <p:sp>
          <p:nvSpPr>
            <p:cNvPr id="9" name="Rectangle : coins arrondis 8">
              <a:extLst>
                <a:ext uri="{FF2B5EF4-FFF2-40B4-BE49-F238E27FC236}">
                  <a16:creationId xmlns:a16="http://schemas.microsoft.com/office/drawing/2014/main" id="{71EC8292-6F05-EEA3-30C3-43D370EC8C5C}"/>
                </a:ext>
              </a:extLst>
            </p:cNvPr>
            <p:cNvSpPr/>
            <p:nvPr/>
          </p:nvSpPr>
          <p:spPr>
            <a:xfrm>
              <a:off x="5848265" y="2118697"/>
              <a:ext cx="5977244" cy="4003747"/>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7BE326-EA2D-87AF-2BA3-F4C0A580F5B9}"/>
                </a:ext>
              </a:extLst>
            </p:cNvPr>
            <p:cNvSpPr txBox="1"/>
            <p:nvPr/>
          </p:nvSpPr>
          <p:spPr>
            <a:xfrm>
              <a:off x="6206703" y="2274320"/>
              <a:ext cx="526036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PISTES DE DÉVELOPPEMENT</a:t>
              </a:r>
            </a:p>
          </p:txBody>
        </p:sp>
        <p:sp>
          <p:nvSpPr>
            <p:cNvPr id="11" name="ZoneTexte 10">
              <a:extLst>
                <a:ext uri="{FF2B5EF4-FFF2-40B4-BE49-F238E27FC236}">
                  <a16:creationId xmlns:a16="http://schemas.microsoft.com/office/drawing/2014/main" id="{A27B647A-C0A8-A9F3-51FF-6629089010E1}"/>
                </a:ext>
              </a:extLst>
            </p:cNvPr>
            <p:cNvSpPr txBox="1"/>
            <p:nvPr/>
          </p:nvSpPr>
          <p:spPr>
            <a:xfrm>
              <a:off x="6063422" y="2867869"/>
              <a:ext cx="5546925" cy="2800767"/>
            </a:xfrm>
            <a:prstGeom prst="rect">
              <a:avLst/>
            </a:prstGeom>
            <a:noFill/>
          </p:spPr>
          <p:txBody>
            <a:bodyPr wrap="square" rtlCol="0">
              <a:spAutoFit/>
            </a:bodyPr>
            <a:lstStyle/>
            <a:p>
              <a:pPr algn="ctr"/>
              <a:r>
                <a:rPr lang="fr-FR" sz="1600" dirty="0"/>
                <a:t>Suivre l’effet de l’intégration de l’Éducation à la Vie Affective, Relationnelle et Sexuelle (EVARS) au programme scolaire.</a:t>
              </a:r>
            </a:p>
            <a:p>
              <a:pPr algn="ctr"/>
              <a:endParaRPr lang="fr-FR" sz="1600" dirty="0"/>
            </a:p>
            <a:p>
              <a:pPr algn="ctr"/>
              <a:r>
                <a:rPr lang="fr-FR" sz="1600" dirty="0"/>
                <a:t>Promouvoir une évaluation territorialisée des violences basées sur le genre et envers les minorités sexuelles.</a:t>
              </a:r>
            </a:p>
            <a:p>
              <a:pPr algn="ctr"/>
              <a:endParaRPr lang="fr-FR" sz="1600" dirty="0"/>
            </a:p>
            <a:p>
              <a:pPr algn="ctr"/>
              <a:r>
                <a:rPr lang="fr-FR" sz="1600" dirty="0"/>
                <a:t>Aider au développement d’approches partenariales entre les collectifs militants, les associations et les collectivités territoriales.</a:t>
              </a:r>
            </a:p>
          </p:txBody>
        </p:sp>
        <p:cxnSp>
          <p:nvCxnSpPr>
            <p:cNvPr id="12" name="Connecteur droit 11">
              <a:extLst>
                <a:ext uri="{FF2B5EF4-FFF2-40B4-BE49-F238E27FC236}">
                  <a16:creationId xmlns:a16="http://schemas.microsoft.com/office/drawing/2014/main" id="{2EB90DB6-D850-1F9C-8B53-63AD1A372A46}"/>
                </a:ext>
              </a:extLst>
            </p:cNvPr>
            <p:cNvCxnSpPr>
              <a:cxnSpLocks/>
            </p:cNvCxnSpPr>
            <p:nvPr/>
          </p:nvCxnSpPr>
          <p:spPr>
            <a:xfrm flipH="1">
              <a:off x="8252138" y="378026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6F17AD54-26A3-16AC-5598-9AB39C31EF65}"/>
                </a:ext>
              </a:extLst>
            </p:cNvPr>
            <p:cNvCxnSpPr>
              <a:cxnSpLocks/>
            </p:cNvCxnSpPr>
            <p:nvPr/>
          </p:nvCxnSpPr>
          <p:spPr>
            <a:xfrm flipH="1">
              <a:off x="8252138" y="470653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03739038-6ACE-E926-0939-8C0AF50A9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57" t="1570" r="17707" b="67477"/>
          <a:stretch>
            <a:fillRect/>
          </a:stretch>
        </p:blipFill>
        <p:spPr bwMode="auto">
          <a:xfrm>
            <a:off x="10896000" y="5553188"/>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6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550E-6E0C-F133-C0FD-8FEC99A0170F}"/>
            </a:ext>
          </a:extLst>
        </p:cNvPr>
        <p:cNvGrpSpPr/>
        <p:nvPr/>
      </p:nvGrpSpPr>
      <p:grpSpPr>
        <a:xfrm>
          <a:off x="0" y="0"/>
          <a:ext cx="0" cy="0"/>
          <a:chOff x="0" y="0"/>
          <a:chExt cx="0" cy="0"/>
        </a:xfrm>
      </p:grpSpPr>
      <p:sp>
        <p:nvSpPr>
          <p:cNvPr id="2" name="Sous-titre 2">
            <a:extLst>
              <a:ext uri="{FF2B5EF4-FFF2-40B4-BE49-F238E27FC236}">
                <a16:creationId xmlns:a16="http://schemas.microsoft.com/office/drawing/2014/main" id="{8A9C9452-09B1-1BCB-1CAD-E3DBD8651661}"/>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endParaRPr lang="fr-FR" sz="4400" dirty="0">
              <a:solidFill>
                <a:srgbClr val="AD201A"/>
              </a:solidFill>
            </a:endParaRPr>
          </a:p>
        </p:txBody>
      </p:sp>
      <p:cxnSp>
        <p:nvCxnSpPr>
          <p:cNvPr id="3" name="Connecteur droit 2">
            <a:extLst>
              <a:ext uri="{FF2B5EF4-FFF2-40B4-BE49-F238E27FC236}">
                <a16:creationId xmlns:a16="http://schemas.microsoft.com/office/drawing/2014/main" id="{4978844B-738B-07DF-9775-AA0C60F2F24D}"/>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0A7F907D-6A25-45A9-35E3-A70F9030A965}"/>
              </a:ext>
            </a:extLst>
          </p:cNvPr>
          <p:cNvSpPr txBox="1"/>
          <p:nvPr/>
        </p:nvSpPr>
        <p:spPr>
          <a:xfrm>
            <a:off x="1105031" y="315544"/>
            <a:ext cx="10748902" cy="1323439"/>
          </a:xfrm>
          <a:prstGeom prst="rect">
            <a:avLst/>
          </a:prstGeom>
          <a:noFill/>
        </p:spPr>
        <p:txBody>
          <a:bodyPr wrap="square" rtlCol="0">
            <a:spAutoFit/>
          </a:bodyPr>
          <a:lstStyle/>
          <a:p>
            <a:r>
              <a:rPr lang="fr-FR" sz="4000" b="1" dirty="0">
                <a:solidFill>
                  <a:srgbClr val="199C9A"/>
                </a:solidFill>
                <a:latin typeface="Tw Cen MT Condensed Extra Bold" panose="020B0803020202020204" pitchFamily="34" charset="0"/>
              </a:rPr>
              <a:t>ODD 8 : TRAVAIL DÉCENT ET CROISSANCE ÉCONOMIQUE</a:t>
            </a:r>
          </a:p>
          <a:p>
            <a:r>
              <a:rPr lang="fr-FR" sz="4000" b="1" dirty="0">
                <a:solidFill>
                  <a:srgbClr val="199C9A"/>
                </a:solidFill>
                <a:latin typeface="Tw Cen MT Condensed Extra Bold" panose="020B0803020202020204" pitchFamily="34" charset="0"/>
              </a:rPr>
              <a:t>ODD 10 : INÉGALITÉS RÉDUITES</a:t>
            </a:r>
          </a:p>
        </p:txBody>
      </p:sp>
      <p:sp>
        <p:nvSpPr>
          <p:cNvPr id="5" name="ZoneTexte 4">
            <a:extLst>
              <a:ext uri="{FF2B5EF4-FFF2-40B4-BE49-F238E27FC236}">
                <a16:creationId xmlns:a16="http://schemas.microsoft.com/office/drawing/2014/main" id="{7FE03DA2-1722-F4F0-71E2-11F40CA1B030}"/>
              </a:ext>
            </a:extLst>
          </p:cNvPr>
          <p:cNvSpPr txBox="1"/>
          <p:nvPr/>
        </p:nvSpPr>
        <p:spPr>
          <a:xfrm>
            <a:off x="375920" y="2300835"/>
            <a:ext cx="5705062" cy="4524315"/>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rgbClr val="AD201A"/>
                </a:solidFill>
              </a:rPr>
              <a:t>Dégradation progressive des situations des personnes les plus précaires </a:t>
            </a:r>
            <a:r>
              <a:rPr lang="fr-FR" dirty="0"/>
              <a:t>du fait de l’inflation</a:t>
            </a:r>
          </a:p>
          <a:p>
            <a:pPr algn="just"/>
            <a:endParaRPr lang="fr-FR" dirty="0"/>
          </a:p>
          <a:p>
            <a:pPr marL="285750" indent="-285750" algn="just">
              <a:buFont typeface="Arial" panose="020B0604020202020204" pitchFamily="34" charset="0"/>
              <a:buChar char="•"/>
            </a:pPr>
            <a:r>
              <a:rPr lang="fr-FR" b="1" dirty="0"/>
              <a:t>Augmentation du nombre de personnes immigrées dont la </a:t>
            </a:r>
            <a:r>
              <a:rPr lang="fr-FR" b="1" dirty="0">
                <a:solidFill>
                  <a:srgbClr val="AD201A"/>
                </a:solidFill>
              </a:rPr>
              <a:t>situation devient irrégulière </a:t>
            </a:r>
            <a:r>
              <a:rPr lang="fr-FR" dirty="0"/>
              <a:t>dues aux récentes lois et circulaires hostiles à l’immigration. </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Dégradation rapide de la santé mentale</a:t>
            </a:r>
            <a:r>
              <a:rPr lang="fr-FR" dirty="0"/>
              <a:t> des jeunes, préoccupant les structures d’insertion et d’accompagnement vers l’emploi et la formation.</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Dégradation des conditions de vie des personnes migrant illégalement vers le Royaume-Uni : </a:t>
            </a:r>
            <a:r>
              <a:rPr lang="fr-FR" dirty="0"/>
              <a:t>militarisation de la frontière, politiques de démantèlement des camps et répression des associations d’aide humanitaire.  </a:t>
            </a:r>
          </a:p>
        </p:txBody>
      </p:sp>
      <p:sp>
        <p:nvSpPr>
          <p:cNvPr id="6" name="ZoneTexte 5">
            <a:extLst>
              <a:ext uri="{FF2B5EF4-FFF2-40B4-BE49-F238E27FC236}">
                <a16:creationId xmlns:a16="http://schemas.microsoft.com/office/drawing/2014/main" id="{F4F5415F-E72C-5DB0-AAF1-08D671C6D647}"/>
              </a:ext>
            </a:extLst>
          </p:cNvPr>
          <p:cNvSpPr txBox="1"/>
          <p:nvPr/>
        </p:nvSpPr>
        <p:spPr>
          <a:xfrm>
            <a:off x="660402" y="1780661"/>
            <a:ext cx="5705062" cy="461665"/>
          </a:xfrm>
          <a:prstGeom prst="rect">
            <a:avLst/>
          </a:prstGeom>
          <a:noFill/>
        </p:spPr>
        <p:txBody>
          <a:bodyPr wrap="square">
            <a:spAutoFit/>
          </a:bodyPr>
          <a:lstStyle/>
          <a:p>
            <a:pPr algn="just"/>
            <a:r>
              <a:rPr lang="fr-FR" sz="2400" dirty="0">
                <a:solidFill>
                  <a:srgbClr val="FF7A24"/>
                </a:solidFill>
                <a:latin typeface="Tw Cen MT Condensed Extra Bold" panose="020B0803020202020204" pitchFamily="34" charset="0"/>
                <a:ea typeface="Source Sans Pro" panose="020B0503030403020204" pitchFamily="34" charset="0"/>
              </a:rPr>
              <a:t>PROGRÈS DE L’ODD SUR LE TERRITOIRE D’ÉTUDE</a:t>
            </a:r>
          </a:p>
        </p:txBody>
      </p:sp>
      <p:grpSp>
        <p:nvGrpSpPr>
          <p:cNvPr id="16" name="Groupe 15">
            <a:extLst>
              <a:ext uri="{FF2B5EF4-FFF2-40B4-BE49-F238E27FC236}">
                <a16:creationId xmlns:a16="http://schemas.microsoft.com/office/drawing/2014/main" id="{031B63FF-CF2D-865B-C13D-E4C8C2BA211B}"/>
              </a:ext>
            </a:extLst>
          </p:cNvPr>
          <p:cNvGrpSpPr/>
          <p:nvPr/>
        </p:nvGrpSpPr>
        <p:grpSpPr>
          <a:xfrm>
            <a:off x="6508381" y="1838346"/>
            <a:ext cx="5178132" cy="3993437"/>
            <a:chOff x="816268" y="2291377"/>
            <a:chExt cx="5977244" cy="3993437"/>
          </a:xfrm>
        </p:grpSpPr>
        <p:sp>
          <p:nvSpPr>
            <p:cNvPr id="17" name="Rectangle : coins arrondis 16">
              <a:extLst>
                <a:ext uri="{FF2B5EF4-FFF2-40B4-BE49-F238E27FC236}">
                  <a16:creationId xmlns:a16="http://schemas.microsoft.com/office/drawing/2014/main" id="{F991AD3F-78E7-48D8-C8E1-C3C90A039ECD}"/>
                </a:ext>
              </a:extLst>
            </p:cNvPr>
            <p:cNvSpPr/>
            <p:nvPr/>
          </p:nvSpPr>
          <p:spPr>
            <a:xfrm>
              <a:off x="816268" y="2291377"/>
              <a:ext cx="5977244" cy="3993437"/>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0DCA8A7A-7B69-B1EE-BE13-73255056FCB4}"/>
                </a:ext>
              </a:extLst>
            </p:cNvPr>
            <p:cNvSpPr txBox="1"/>
            <p:nvPr/>
          </p:nvSpPr>
          <p:spPr>
            <a:xfrm>
              <a:off x="1219863" y="2447001"/>
              <a:ext cx="517005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PISTES DE DÉVELOPPEMENT</a:t>
              </a:r>
            </a:p>
          </p:txBody>
        </p:sp>
        <p:sp>
          <p:nvSpPr>
            <p:cNvPr id="19" name="ZoneTexte 18">
              <a:extLst>
                <a:ext uri="{FF2B5EF4-FFF2-40B4-BE49-F238E27FC236}">
                  <a16:creationId xmlns:a16="http://schemas.microsoft.com/office/drawing/2014/main" id="{C31A7E90-0A91-B3CE-DA1B-8E57DCDD3F18}"/>
                </a:ext>
              </a:extLst>
            </p:cNvPr>
            <p:cNvSpPr txBox="1"/>
            <p:nvPr/>
          </p:nvSpPr>
          <p:spPr>
            <a:xfrm>
              <a:off x="1031425" y="3113141"/>
              <a:ext cx="5546925" cy="2800767"/>
            </a:xfrm>
            <a:prstGeom prst="rect">
              <a:avLst/>
            </a:prstGeom>
            <a:noFill/>
          </p:spPr>
          <p:txBody>
            <a:bodyPr wrap="square" rtlCol="0">
              <a:spAutoFit/>
            </a:bodyPr>
            <a:lstStyle/>
            <a:p>
              <a:pPr algn="ctr"/>
              <a:r>
                <a:rPr lang="fr-FR" sz="1600" dirty="0"/>
                <a:t>Renforcer les politiques de lutte contre les préjugés et les discriminations fondées sur l’origine présumée.</a:t>
              </a:r>
            </a:p>
            <a:p>
              <a:pPr algn="ctr"/>
              <a:endParaRPr lang="fr-FR" sz="1600" dirty="0"/>
            </a:p>
            <a:p>
              <a:pPr algn="ctr"/>
              <a:r>
                <a:rPr lang="fr-FR" sz="1600" dirty="0"/>
                <a:t>Créer des espaces d’information, d’échange et de mobilisation sur les questions migratoires et de dignité humaine sur le territoire.</a:t>
              </a:r>
            </a:p>
            <a:p>
              <a:pPr algn="ctr"/>
              <a:endParaRPr lang="fr-FR" sz="1600" dirty="0"/>
            </a:p>
            <a:p>
              <a:pPr algn="ctr"/>
              <a:r>
                <a:rPr lang="fr-FR" sz="1600" dirty="0"/>
                <a:t>Renforcer les moyens d’accompagnement psycho-sociaux des jeunes, notamment par la création d’espaces d’échange collectifs.</a:t>
              </a:r>
            </a:p>
          </p:txBody>
        </p:sp>
        <p:cxnSp>
          <p:nvCxnSpPr>
            <p:cNvPr id="20" name="Connecteur droit 19">
              <a:extLst>
                <a:ext uri="{FF2B5EF4-FFF2-40B4-BE49-F238E27FC236}">
                  <a16:creationId xmlns:a16="http://schemas.microsoft.com/office/drawing/2014/main" id="{4E7676C8-CE65-0F95-A476-69828AAEEC66}"/>
                </a:ext>
              </a:extLst>
            </p:cNvPr>
            <p:cNvCxnSpPr>
              <a:cxnSpLocks/>
            </p:cNvCxnSpPr>
            <p:nvPr/>
          </p:nvCxnSpPr>
          <p:spPr>
            <a:xfrm flipH="1">
              <a:off x="3272699" y="3966208"/>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1026" name="Picture 2">
            <a:extLst>
              <a:ext uri="{FF2B5EF4-FFF2-40B4-BE49-F238E27FC236}">
                <a16:creationId xmlns:a16="http://schemas.microsoft.com/office/drawing/2014/main" id="{FB934D3D-D5B4-C6B5-A583-445C2DD211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22" t="34491" r="66050" b="34556"/>
          <a:stretch>
            <a:fillRect/>
          </a:stretch>
        </p:blipFill>
        <p:spPr bwMode="auto">
          <a:xfrm>
            <a:off x="9428480" y="5549749"/>
            <a:ext cx="1353082" cy="13038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9329CF9-245E-952C-C83C-CBBF5A9060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77" t="34178" r="33987" b="34869"/>
          <a:stretch>
            <a:fillRect/>
          </a:stretch>
        </p:blipFill>
        <p:spPr bwMode="auto">
          <a:xfrm>
            <a:off x="10886679" y="5549749"/>
            <a:ext cx="1296000" cy="130481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droit 20">
            <a:extLst>
              <a:ext uri="{FF2B5EF4-FFF2-40B4-BE49-F238E27FC236}">
                <a16:creationId xmlns:a16="http://schemas.microsoft.com/office/drawing/2014/main" id="{728F951E-4111-C14C-142C-B0D6FCAD68D5}"/>
              </a:ext>
            </a:extLst>
          </p:cNvPr>
          <p:cNvCxnSpPr>
            <a:cxnSpLocks/>
          </p:cNvCxnSpPr>
          <p:nvPr/>
        </p:nvCxnSpPr>
        <p:spPr>
          <a:xfrm flipH="1">
            <a:off x="2944293" y="4519332"/>
            <a:ext cx="9220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2281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A756D4C596E449C50952C9DC0F1EB" ma:contentTypeVersion="18" ma:contentTypeDescription="Crée un document." ma:contentTypeScope="" ma:versionID="0044d559de244bb2bd260477dfb2c383">
  <xsd:schema xmlns:xsd="http://www.w3.org/2001/XMLSchema" xmlns:xs="http://www.w3.org/2001/XMLSchema" xmlns:p="http://schemas.microsoft.com/office/2006/metadata/properties" xmlns:ns2="24775c66-5784-4d69-a12a-7ac41f3dbb1f" xmlns:ns3="c12ee17d-b28d-4491-8e0a-16473eff28f7" targetNamespace="http://schemas.microsoft.com/office/2006/metadata/properties" ma:root="true" ma:fieldsID="c64dbc8079d08b4a2c880f20d8aa74ed" ns2:_="" ns3:_="">
    <xsd:import namespace="24775c66-5784-4d69-a12a-7ac41f3dbb1f"/>
    <xsd:import namespace="c12ee17d-b28d-4491-8e0a-16473eff28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75c66-5784-4d69-a12a-7ac41f3db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3af3630-4c57-45c7-814b-2fb1f474fa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2ee17d-b28d-4491-8e0a-16473eff28f7"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0deb93e-b6d4-48bb-adca-8658324183f7}" ma:internalName="TaxCatchAll" ma:showField="CatchAllData" ma:web="c12ee17d-b28d-4491-8e0a-16473eff2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775c66-5784-4d69-a12a-7ac41f3dbb1f">
      <Terms xmlns="http://schemas.microsoft.com/office/infopath/2007/PartnerControls"/>
    </lcf76f155ced4ddcb4097134ff3c332f>
    <TaxCatchAll xmlns="c12ee17d-b28d-4491-8e0a-16473eff28f7" xsi:nil="true"/>
  </documentManagement>
</p:properties>
</file>

<file path=customXml/itemProps1.xml><?xml version="1.0" encoding="utf-8"?>
<ds:datastoreItem xmlns:ds="http://schemas.openxmlformats.org/officeDocument/2006/customXml" ds:itemID="{84693364-F4C5-45E8-83D9-E09FDBE0449C}">
  <ds:schemaRefs>
    <ds:schemaRef ds:uri="http://schemas.microsoft.com/sharepoint/v3/contenttype/forms"/>
  </ds:schemaRefs>
</ds:datastoreItem>
</file>

<file path=customXml/itemProps2.xml><?xml version="1.0" encoding="utf-8"?>
<ds:datastoreItem xmlns:ds="http://schemas.openxmlformats.org/officeDocument/2006/customXml" ds:itemID="{E4932887-D0C0-4989-AC4E-AE95CA558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75c66-5784-4d69-a12a-7ac41f3dbb1f"/>
    <ds:schemaRef ds:uri="c12ee17d-b28d-4491-8e0a-16473eff2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7690D5-2C33-42A6-8F89-E4AA0A7A5DB7}">
  <ds:schemaRefs>
    <ds:schemaRef ds:uri="http://schemas.microsoft.com/office/2006/metadata/properties"/>
    <ds:schemaRef ds:uri="http://schemas.microsoft.com/office/infopath/2007/PartnerControls"/>
    <ds:schemaRef ds:uri="24775c66-5784-4d69-a12a-7ac41f3dbb1f"/>
    <ds:schemaRef ds:uri="c12ee17d-b28d-4491-8e0a-16473eff28f7"/>
  </ds:schemaRefs>
</ds:datastoreItem>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Grand écran</PresentationFormat>
  <Paragraphs>209</Paragraphs>
  <Slides>20</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Aptos</vt:lpstr>
      <vt:lpstr>Aptos (Corps</vt:lpstr>
      <vt:lpstr>Aptos Display</vt:lpstr>
      <vt:lpstr>Arial</vt:lpstr>
      <vt:lpstr>Source Sans Pro</vt:lpstr>
      <vt:lpstr>Tw Cen MT Condensed Extra 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Léonie Muxonat</dc:creator>
  <cp:lastModifiedBy>Nadège Riche</cp:lastModifiedBy>
  <cp:revision>508</cp:revision>
  <dcterms:created xsi:type="dcterms:W3CDTF">2026-04-10T08:22:01Z</dcterms:created>
  <dcterms:modified xsi:type="dcterms:W3CDTF">2026-05-27T13:24:53Z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0x01010014DA756D4C596E449C50952C9DC0F1EB</vt:lpwstr>
  </property>
  <property fmtid="{D5CDD505-2E9C-101B-9397-08002B2CF9AE}" pid="3" name="MediaServiceImageTags">
    <vt:lpwstr/>
  </property>
</Properties>
</file>