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1_D3AB7125.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66" r:id="rId7"/>
    <p:sldId id="259" r:id="rId8"/>
    <p:sldId id="258" r:id="rId9"/>
    <p:sldId id="267" r:id="rId10"/>
    <p:sldId id="263" r:id="rId11"/>
    <p:sldId id="262" r:id="rId12"/>
    <p:sldId id="273" r:id="rId13"/>
    <p:sldId id="274" r:id="rId14"/>
    <p:sldId id="275" r:id="rId15"/>
    <p:sldId id="276" r:id="rId16"/>
    <p:sldId id="268" r:id="rId17"/>
    <p:sldId id="269" r:id="rId18"/>
    <p:sldId id="270" r:id="rId19"/>
    <p:sldId id="271" r:id="rId20"/>
    <p:sldId id="277" r:id="rId21"/>
    <p:sldId id="260" r:id="rId22"/>
    <p:sldId id="278" r:id="rId23"/>
    <p:sldId id="261"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561398-40C1-09E8-8266-59B6F45AB0D3}" name="Nadège Riche" initials="NR" userId="S::n.riche@lianescooperation.org::af5b8f4b-d221-4039-bd63-60c85a2175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201A"/>
    <a:srgbClr val="F59C2B"/>
    <a:srgbClr val="199C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13D846-48DA-4D60-A89C-62D74345EB95}" v="1" dt="2026-05-27T10:36:22.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32"/>
  </p:normalViewPr>
  <p:slideViewPr>
    <p:cSldViewPr snapToGrid="0">
      <p:cViewPr varScale="1">
        <p:scale>
          <a:sx n="105" d="100"/>
          <a:sy n="105"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ège Riche" userId="af5b8f4b-d221-4039-bd63-60c85a217587" providerId="ADAL" clId="{A5EFC901-EA07-42B2-A03F-8555AA94F0E0}"/>
    <pc:docChg chg="custSel addSld modSld">
      <pc:chgData name="Nadège Riche" userId="af5b8f4b-d221-4039-bd63-60c85a217587" providerId="ADAL" clId="{A5EFC901-EA07-42B2-A03F-8555AA94F0E0}" dt="2026-05-27T10:36:24.053" v="826" actId="20577"/>
      <pc:docMkLst>
        <pc:docMk/>
      </pc:docMkLst>
      <pc:sldChg chg="modSp mod">
        <pc:chgData name="Nadège Riche" userId="af5b8f4b-d221-4039-bd63-60c85a217587" providerId="ADAL" clId="{A5EFC901-EA07-42B2-A03F-8555AA94F0E0}" dt="2026-05-27T10:26:58.446" v="758" actId="20577"/>
        <pc:sldMkLst>
          <pc:docMk/>
          <pc:sldMk cId="2170737895" sldId="257"/>
        </pc:sldMkLst>
        <pc:spChg chg="mod">
          <ac:chgData name="Nadège Riche" userId="af5b8f4b-d221-4039-bd63-60c85a217587" providerId="ADAL" clId="{A5EFC901-EA07-42B2-A03F-8555AA94F0E0}" dt="2026-05-27T10:26:58.446" v="758" actId="20577"/>
          <ac:spMkLst>
            <pc:docMk/>
            <pc:sldMk cId="2170737895" sldId="257"/>
            <ac:spMk id="5" creationId="{89F67D98-85AC-7139-E900-EEDB92301E81}"/>
          </ac:spMkLst>
        </pc:spChg>
      </pc:sldChg>
      <pc:sldChg chg="modSp mod">
        <pc:chgData name="Nadège Riche" userId="af5b8f4b-d221-4039-bd63-60c85a217587" providerId="ADAL" clId="{A5EFC901-EA07-42B2-A03F-8555AA94F0E0}" dt="2026-05-27T10:33:13.187" v="772" actId="20577"/>
        <pc:sldMkLst>
          <pc:docMk/>
          <pc:sldMk cId="3466253723" sldId="258"/>
        </pc:sldMkLst>
        <pc:spChg chg="mod">
          <ac:chgData name="Nadège Riche" userId="af5b8f4b-d221-4039-bd63-60c85a217587" providerId="ADAL" clId="{A5EFC901-EA07-42B2-A03F-8555AA94F0E0}" dt="2026-05-18T11:48:10.548" v="259" actId="6549"/>
          <ac:spMkLst>
            <pc:docMk/>
            <pc:sldMk cId="3466253723" sldId="258"/>
            <ac:spMk id="2" creationId="{6FB43733-ABC1-274E-70D2-2AE3AD7AE913}"/>
          </ac:spMkLst>
        </pc:spChg>
        <pc:spChg chg="mod">
          <ac:chgData name="Nadège Riche" userId="af5b8f4b-d221-4039-bd63-60c85a217587" providerId="ADAL" clId="{A5EFC901-EA07-42B2-A03F-8555AA94F0E0}" dt="2026-05-27T10:33:13.187" v="772" actId="20577"/>
          <ac:spMkLst>
            <pc:docMk/>
            <pc:sldMk cId="3466253723" sldId="258"/>
            <ac:spMk id="12" creationId="{960B1AD2-DA60-616D-27F3-646D24D92C6D}"/>
          </ac:spMkLst>
        </pc:spChg>
      </pc:sldChg>
      <pc:sldChg chg="addSp delSp modSp mod">
        <pc:chgData name="Nadège Riche" userId="af5b8f4b-d221-4039-bd63-60c85a217587" providerId="ADAL" clId="{A5EFC901-EA07-42B2-A03F-8555AA94F0E0}" dt="2026-05-18T14:10:15.267" v="754" actId="478"/>
        <pc:sldMkLst>
          <pc:docMk/>
          <pc:sldMk cId="2709289818" sldId="260"/>
        </pc:sldMkLst>
        <pc:spChg chg="mod">
          <ac:chgData name="Nadège Riche" userId="af5b8f4b-d221-4039-bd63-60c85a217587" providerId="ADAL" clId="{A5EFC901-EA07-42B2-A03F-8555AA94F0E0}" dt="2026-05-18T14:09:52.486" v="750" actId="1076"/>
          <ac:spMkLst>
            <pc:docMk/>
            <pc:sldMk cId="2709289818" sldId="260"/>
            <ac:spMk id="10" creationId="{21134C4E-FE06-A11E-B421-6D78E925561F}"/>
          </ac:spMkLst>
        </pc:spChg>
        <pc:spChg chg="mod">
          <ac:chgData name="Nadège Riche" userId="af5b8f4b-d221-4039-bd63-60c85a217587" providerId="ADAL" clId="{A5EFC901-EA07-42B2-A03F-8555AA94F0E0}" dt="2026-05-18T14:10:04.314" v="752" actId="207"/>
          <ac:spMkLst>
            <pc:docMk/>
            <pc:sldMk cId="2709289818" sldId="260"/>
            <ac:spMk id="17" creationId="{9C9B13B3-A1A5-D7DC-1018-88F51CE06387}"/>
          </ac:spMkLst>
        </pc:spChg>
      </pc:sldChg>
      <pc:sldChg chg="modSp mod">
        <pc:chgData name="Nadège Riche" userId="af5b8f4b-d221-4039-bd63-60c85a217587" providerId="ADAL" clId="{A5EFC901-EA07-42B2-A03F-8555AA94F0E0}" dt="2026-05-18T11:53:06.868" v="331" actId="20577"/>
        <pc:sldMkLst>
          <pc:docMk/>
          <pc:sldMk cId="2947260186" sldId="262"/>
        </pc:sldMkLst>
        <pc:spChg chg="mod">
          <ac:chgData name="Nadège Riche" userId="af5b8f4b-d221-4039-bd63-60c85a217587" providerId="ADAL" clId="{A5EFC901-EA07-42B2-A03F-8555AA94F0E0}" dt="2026-05-18T11:53:06.868" v="331" actId="20577"/>
          <ac:spMkLst>
            <pc:docMk/>
            <pc:sldMk cId="2947260186" sldId="262"/>
            <ac:spMk id="7" creationId="{5EA1987C-5C13-F990-0D56-BB4BE882FD3D}"/>
          </ac:spMkLst>
        </pc:spChg>
      </pc:sldChg>
      <pc:sldChg chg="modSp mod">
        <pc:chgData name="Nadège Riche" userId="af5b8f4b-d221-4039-bd63-60c85a217587" providerId="ADAL" clId="{A5EFC901-EA07-42B2-A03F-8555AA94F0E0}" dt="2026-05-27T10:36:24.053" v="826" actId="20577"/>
        <pc:sldMkLst>
          <pc:docMk/>
          <pc:sldMk cId="2069449164" sldId="263"/>
        </pc:sldMkLst>
        <pc:spChg chg="mod">
          <ac:chgData name="Nadège Riche" userId="af5b8f4b-d221-4039-bd63-60c85a217587" providerId="ADAL" clId="{A5EFC901-EA07-42B2-A03F-8555AA94F0E0}" dt="2026-05-27T10:35:29.286" v="823" actId="20577"/>
          <ac:spMkLst>
            <pc:docMk/>
            <pc:sldMk cId="2069449164" sldId="263"/>
            <ac:spMk id="7" creationId="{96CD37DB-EA6F-7EC4-C556-171246BCD25A}"/>
          </ac:spMkLst>
        </pc:spChg>
        <pc:spChg chg="mod">
          <ac:chgData name="Nadège Riche" userId="af5b8f4b-d221-4039-bd63-60c85a217587" providerId="ADAL" clId="{A5EFC901-EA07-42B2-A03F-8555AA94F0E0}" dt="2026-05-27T10:35:04.208" v="795" actId="1076"/>
          <ac:spMkLst>
            <pc:docMk/>
            <pc:sldMk cId="2069449164" sldId="263"/>
            <ac:spMk id="8" creationId="{B65EC516-4DB4-40E0-5E82-0DC992A6B9DC}"/>
          </ac:spMkLst>
        </pc:spChg>
        <pc:spChg chg="mod">
          <ac:chgData name="Nadège Riche" userId="af5b8f4b-d221-4039-bd63-60c85a217587" providerId="ADAL" clId="{A5EFC901-EA07-42B2-A03F-8555AA94F0E0}" dt="2026-05-27T10:36:22.575" v="824"/>
          <ac:spMkLst>
            <pc:docMk/>
            <pc:sldMk cId="2069449164" sldId="263"/>
            <ac:spMk id="9" creationId="{842858BB-922B-6D63-C05E-2C714C95830B}"/>
          </ac:spMkLst>
        </pc:spChg>
        <pc:spChg chg="mod">
          <ac:chgData name="Nadège Riche" userId="af5b8f4b-d221-4039-bd63-60c85a217587" providerId="ADAL" clId="{A5EFC901-EA07-42B2-A03F-8555AA94F0E0}" dt="2026-05-27T10:36:22.575" v="824"/>
          <ac:spMkLst>
            <pc:docMk/>
            <pc:sldMk cId="2069449164" sldId="263"/>
            <ac:spMk id="10" creationId="{B7DC64D6-A624-59A1-B620-09E374D60BE8}"/>
          </ac:spMkLst>
        </pc:spChg>
        <pc:spChg chg="mod">
          <ac:chgData name="Nadège Riche" userId="af5b8f4b-d221-4039-bd63-60c85a217587" providerId="ADAL" clId="{A5EFC901-EA07-42B2-A03F-8555AA94F0E0}" dt="2026-05-27T10:36:24.053" v="826" actId="20577"/>
          <ac:spMkLst>
            <pc:docMk/>
            <pc:sldMk cId="2069449164" sldId="263"/>
            <ac:spMk id="11" creationId="{7F2132BF-FD2B-3CE3-4F64-9AEF67C2172B}"/>
          </ac:spMkLst>
        </pc:spChg>
        <pc:grpChg chg="mod">
          <ac:chgData name="Nadège Riche" userId="af5b8f4b-d221-4039-bd63-60c85a217587" providerId="ADAL" clId="{A5EFC901-EA07-42B2-A03F-8555AA94F0E0}" dt="2026-05-27T10:36:22.575" v="824"/>
          <ac:grpSpMkLst>
            <pc:docMk/>
            <pc:sldMk cId="2069449164" sldId="263"/>
            <ac:grpSpMk id="4" creationId="{82A9A7F9-A6F9-0BE1-2209-66C22EC611E8}"/>
          </ac:grpSpMkLst>
        </pc:grpChg>
        <pc:cxnChg chg="mod">
          <ac:chgData name="Nadège Riche" userId="af5b8f4b-d221-4039-bd63-60c85a217587" providerId="ADAL" clId="{A5EFC901-EA07-42B2-A03F-8555AA94F0E0}" dt="2026-05-27T10:36:22.575" v="824"/>
          <ac:cxnSpMkLst>
            <pc:docMk/>
            <pc:sldMk cId="2069449164" sldId="263"/>
            <ac:cxnSpMk id="14" creationId="{3DDEF64C-F67B-EE26-4515-85CEAAA5EF55}"/>
          </ac:cxnSpMkLst>
        </pc:cxnChg>
      </pc:sldChg>
      <pc:sldChg chg="addSp delSp modSp mod">
        <pc:chgData name="Nadège Riche" userId="af5b8f4b-d221-4039-bd63-60c85a217587" providerId="ADAL" clId="{A5EFC901-EA07-42B2-A03F-8555AA94F0E0}" dt="2026-05-27T10:34:14.808" v="794" actId="20577"/>
        <pc:sldMkLst>
          <pc:docMk/>
          <pc:sldMk cId="3952005942" sldId="266"/>
        </pc:sldMkLst>
        <pc:spChg chg="mod">
          <ac:chgData name="Nadège Riche" userId="af5b8f4b-d221-4039-bd63-60c85a217587" providerId="ADAL" clId="{A5EFC901-EA07-42B2-A03F-8555AA94F0E0}" dt="2026-05-27T10:29:01.679" v="766" actId="20577"/>
          <ac:spMkLst>
            <pc:docMk/>
            <pc:sldMk cId="3952005942" sldId="266"/>
            <ac:spMk id="7" creationId="{66F35330-4C9B-CC1D-4343-E77143CC5E04}"/>
          </ac:spMkLst>
        </pc:spChg>
        <pc:spChg chg="mod">
          <ac:chgData name="Nadège Riche" userId="af5b8f4b-d221-4039-bd63-60c85a217587" providerId="ADAL" clId="{A5EFC901-EA07-42B2-A03F-8555AA94F0E0}" dt="2026-05-18T11:43:21.236" v="143" actId="14100"/>
          <ac:spMkLst>
            <pc:docMk/>
            <pc:sldMk cId="3952005942" sldId="266"/>
            <ac:spMk id="9" creationId="{3DF740AE-5989-197D-074D-05A9DEF7D636}"/>
          </ac:spMkLst>
        </pc:spChg>
        <pc:spChg chg="mod">
          <ac:chgData name="Nadège Riche" userId="af5b8f4b-d221-4039-bd63-60c85a217587" providerId="ADAL" clId="{A5EFC901-EA07-42B2-A03F-8555AA94F0E0}" dt="2026-05-27T10:34:14.808" v="794" actId="20577"/>
          <ac:spMkLst>
            <pc:docMk/>
            <pc:sldMk cId="3952005942" sldId="266"/>
            <ac:spMk id="11" creationId="{019C0BC5-BF6A-D5C4-16B4-656233883135}"/>
          </ac:spMkLst>
        </pc:spChg>
        <pc:cxnChg chg="mod">
          <ac:chgData name="Nadège Riche" userId="af5b8f4b-d221-4039-bd63-60c85a217587" providerId="ADAL" clId="{A5EFC901-EA07-42B2-A03F-8555AA94F0E0}" dt="2026-05-18T11:43:27.010" v="145" actId="1076"/>
          <ac:cxnSpMkLst>
            <pc:docMk/>
            <pc:sldMk cId="3952005942" sldId="266"/>
            <ac:cxnSpMk id="12" creationId="{0378DA4A-767D-7C9E-80D7-E92363BA826A}"/>
          </ac:cxnSpMkLst>
        </pc:cxnChg>
        <pc:cxnChg chg="mod">
          <ac:chgData name="Nadège Riche" userId="af5b8f4b-d221-4039-bd63-60c85a217587" providerId="ADAL" clId="{A5EFC901-EA07-42B2-A03F-8555AA94F0E0}" dt="2026-05-27T10:29:32.656" v="767" actId="1076"/>
          <ac:cxnSpMkLst>
            <pc:docMk/>
            <pc:sldMk cId="3952005942" sldId="266"/>
            <ac:cxnSpMk id="14" creationId="{C4312BF0-9A72-5761-C4FE-627E079A6348}"/>
          </ac:cxnSpMkLst>
        </pc:cxnChg>
      </pc:sldChg>
      <pc:sldChg chg="modSp mod">
        <pc:chgData name="Nadège Riche" userId="af5b8f4b-d221-4039-bd63-60c85a217587" providerId="ADAL" clId="{A5EFC901-EA07-42B2-A03F-8555AA94F0E0}" dt="2026-05-18T11:48:43.241" v="304" actId="1076"/>
        <pc:sldMkLst>
          <pc:docMk/>
          <pc:sldMk cId="1468317468" sldId="267"/>
        </pc:sldMkLst>
        <pc:spChg chg="mod">
          <ac:chgData name="Nadège Riche" userId="af5b8f4b-d221-4039-bd63-60c85a217587" providerId="ADAL" clId="{A5EFC901-EA07-42B2-A03F-8555AA94F0E0}" dt="2026-05-18T11:48:43.241" v="304" actId="1076"/>
          <ac:spMkLst>
            <pc:docMk/>
            <pc:sldMk cId="1468317468" sldId="267"/>
            <ac:spMk id="5" creationId="{33961E13-1C63-1CE8-B148-A5AD3A96B2A3}"/>
          </ac:spMkLst>
        </pc:spChg>
      </pc:sldChg>
      <pc:sldChg chg="modSp mod">
        <pc:chgData name="Nadège Riche" userId="af5b8f4b-d221-4039-bd63-60c85a217587" providerId="ADAL" clId="{A5EFC901-EA07-42B2-A03F-8555AA94F0E0}" dt="2026-05-18T14:02:08.714" v="412" actId="20577"/>
        <pc:sldMkLst>
          <pc:docMk/>
          <pc:sldMk cId="56113547" sldId="269"/>
        </pc:sldMkLst>
        <pc:spChg chg="mod">
          <ac:chgData name="Nadège Riche" userId="af5b8f4b-d221-4039-bd63-60c85a217587" providerId="ADAL" clId="{A5EFC901-EA07-42B2-A03F-8555AA94F0E0}" dt="2026-05-18T14:02:08.714" v="412" actId="20577"/>
          <ac:spMkLst>
            <pc:docMk/>
            <pc:sldMk cId="56113547" sldId="269"/>
            <ac:spMk id="2" creationId="{F3C7F626-2C4F-C1F8-93BA-7E3A853ECA1F}"/>
          </ac:spMkLst>
        </pc:spChg>
        <pc:spChg chg="mod">
          <ac:chgData name="Nadège Riche" userId="af5b8f4b-d221-4039-bd63-60c85a217587" providerId="ADAL" clId="{A5EFC901-EA07-42B2-A03F-8555AA94F0E0}" dt="2026-05-18T14:01:42.700" v="363" actId="20577"/>
          <ac:spMkLst>
            <pc:docMk/>
            <pc:sldMk cId="56113547" sldId="269"/>
            <ac:spMk id="11" creationId="{8544DE6E-AB4E-0AB3-525A-0C497B230D2A}"/>
          </ac:spMkLst>
        </pc:spChg>
      </pc:sldChg>
      <pc:sldChg chg="modSp mod">
        <pc:chgData name="Nadège Riche" userId="af5b8f4b-d221-4039-bd63-60c85a217587" providerId="ADAL" clId="{A5EFC901-EA07-42B2-A03F-8555AA94F0E0}" dt="2026-05-27T10:36:22.607" v="825" actId="27636"/>
        <pc:sldMkLst>
          <pc:docMk/>
          <pc:sldMk cId="334793800" sldId="271"/>
        </pc:sldMkLst>
        <pc:spChg chg="mod">
          <ac:chgData name="Nadège Riche" userId="af5b8f4b-d221-4039-bd63-60c85a217587" providerId="ADAL" clId="{A5EFC901-EA07-42B2-A03F-8555AA94F0E0}" dt="2026-05-27T10:36:22.607" v="825" actId="27636"/>
          <ac:spMkLst>
            <pc:docMk/>
            <pc:sldMk cId="334793800" sldId="271"/>
            <ac:spMk id="5" creationId="{C4241B51-381E-54C5-0FA2-4F59833B27CE}"/>
          </ac:spMkLst>
        </pc:spChg>
      </pc:sldChg>
      <pc:sldChg chg="modSp mod">
        <pc:chgData name="Nadège Riche" userId="af5b8f4b-d221-4039-bd63-60c85a217587" providerId="ADAL" clId="{A5EFC901-EA07-42B2-A03F-8555AA94F0E0}" dt="2026-05-18T14:00:23.430" v="344" actId="255"/>
        <pc:sldMkLst>
          <pc:docMk/>
          <pc:sldMk cId="3989981433" sldId="274"/>
        </pc:sldMkLst>
        <pc:spChg chg="mod">
          <ac:chgData name="Nadège Riche" userId="af5b8f4b-d221-4039-bd63-60c85a217587" providerId="ADAL" clId="{A5EFC901-EA07-42B2-A03F-8555AA94F0E0}" dt="2026-05-18T13:58:54.864" v="333"/>
          <ac:spMkLst>
            <pc:docMk/>
            <pc:sldMk cId="3989981433" sldId="274"/>
            <ac:spMk id="25" creationId="{E1EA0C2E-4C88-0FC5-8B32-770C6A3A3A62}"/>
          </ac:spMkLst>
        </pc:spChg>
        <pc:spChg chg="mod">
          <ac:chgData name="Nadège Riche" userId="af5b8f4b-d221-4039-bd63-60c85a217587" providerId="ADAL" clId="{A5EFC901-EA07-42B2-A03F-8555AA94F0E0}" dt="2026-05-18T13:58:54.864" v="333"/>
          <ac:spMkLst>
            <pc:docMk/>
            <pc:sldMk cId="3989981433" sldId="274"/>
            <ac:spMk id="26" creationId="{B4B6957F-71CC-F5CA-E8FD-9EFEE93728C5}"/>
          </ac:spMkLst>
        </pc:spChg>
        <pc:spChg chg="mod">
          <ac:chgData name="Nadège Riche" userId="af5b8f4b-d221-4039-bd63-60c85a217587" providerId="ADAL" clId="{A5EFC901-EA07-42B2-A03F-8555AA94F0E0}" dt="2026-05-18T14:00:23.430" v="344" actId="255"/>
          <ac:spMkLst>
            <pc:docMk/>
            <pc:sldMk cId="3989981433" sldId="274"/>
            <ac:spMk id="27" creationId="{094917C1-78A6-B728-7CC0-31B4DD5AA697}"/>
          </ac:spMkLst>
        </pc:spChg>
        <pc:grpChg chg="mod">
          <ac:chgData name="Nadège Riche" userId="af5b8f4b-d221-4039-bd63-60c85a217587" providerId="ADAL" clId="{A5EFC901-EA07-42B2-A03F-8555AA94F0E0}" dt="2026-05-18T13:58:54.864" v="333"/>
          <ac:grpSpMkLst>
            <pc:docMk/>
            <pc:sldMk cId="3989981433" sldId="274"/>
            <ac:grpSpMk id="24" creationId="{F6213347-512B-7B8B-A472-F87E26223C91}"/>
          </ac:grpSpMkLst>
        </pc:grpChg>
        <pc:cxnChg chg="mod">
          <ac:chgData name="Nadège Riche" userId="af5b8f4b-d221-4039-bd63-60c85a217587" providerId="ADAL" clId="{A5EFC901-EA07-42B2-A03F-8555AA94F0E0}" dt="2026-05-18T13:58:54.864" v="333"/>
          <ac:cxnSpMkLst>
            <pc:docMk/>
            <pc:sldMk cId="3989981433" sldId="274"/>
            <ac:cxnSpMk id="28" creationId="{9480EB1A-A779-EDC1-118F-E056903CDF36}"/>
          </ac:cxnSpMkLst>
        </pc:cxnChg>
        <pc:cxnChg chg="mod">
          <ac:chgData name="Nadège Riche" userId="af5b8f4b-d221-4039-bd63-60c85a217587" providerId="ADAL" clId="{A5EFC901-EA07-42B2-A03F-8555AA94F0E0}" dt="2026-05-18T13:58:54.864" v="333"/>
          <ac:cxnSpMkLst>
            <pc:docMk/>
            <pc:sldMk cId="3989981433" sldId="274"/>
            <ac:cxnSpMk id="29" creationId="{9E6A3531-7F81-7D00-B7A4-C76E6C7ED33A}"/>
          </ac:cxnSpMkLst>
        </pc:cxnChg>
      </pc:sldChg>
      <pc:sldChg chg="modSp mod">
        <pc:chgData name="Nadège Riche" userId="af5b8f4b-d221-4039-bd63-60c85a217587" providerId="ADAL" clId="{A5EFC901-EA07-42B2-A03F-8555AA94F0E0}" dt="2026-05-18T14:00:46.262" v="352" actId="20577"/>
        <pc:sldMkLst>
          <pc:docMk/>
          <pc:sldMk cId="2540472916" sldId="275"/>
        </pc:sldMkLst>
        <pc:spChg chg="mod">
          <ac:chgData name="Nadège Riche" userId="af5b8f4b-d221-4039-bd63-60c85a217587" providerId="ADAL" clId="{A5EFC901-EA07-42B2-A03F-8555AA94F0E0}" dt="2026-05-18T13:59:53.337" v="343" actId="6549"/>
          <ac:spMkLst>
            <pc:docMk/>
            <pc:sldMk cId="2540472916" sldId="275"/>
            <ac:spMk id="15" creationId="{6A42103C-C005-A292-D5A8-552C1A3090F4}"/>
          </ac:spMkLst>
        </pc:spChg>
        <pc:spChg chg="mod">
          <ac:chgData name="Nadège Riche" userId="af5b8f4b-d221-4039-bd63-60c85a217587" providerId="ADAL" clId="{A5EFC901-EA07-42B2-A03F-8555AA94F0E0}" dt="2026-05-18T14:00:46.262" v="352" actId="20577"/>
          <ac:spMkLst>
            <pc:docMk/>
            <pc:sldMk cId="2540472916" sldId="275"/>
            <ac:spMk id="21" creationId="{E7C612BA-5334-18FD-C191-D8986CF39B32}"/>
          </ac:spMkLst>
        </pc:spChg>
        <pc:spChg chg="mod">
          <ac:chgData name="Nadège Riche" userId="af5b8f4b-d221-4039-bd63-60c85a217587" providerId="ADAL" clId="{A5EFC901-EA07-42B2-A03F-8555AA94F0E0}" dt="2026-05-18T14:00:33.400" v="348" actId="20577"/>
          <ac:spMkLst>
            <pc:docMk/>
            <pc:sldMk cId="2540472916" sldId="275"/>
            <ac:spMk id="26" creationId="{1174A0A8-6557-8944-FA82-D0B69576B669}"/>
          </ac:spMkLst>
        </pc:spChg>
      </pc:sldChg>
      <pc:sldChg chg="modSp mod">
        <pc:chgData name="Nadège Riche" userId="af5b8f4b-d221-4039-bd63-60c85a217587" providerId="ADAL" clId="{A5EFC901-EA07-42B2-A03F-8555AA94F0E0}" dt="2026-05-18T14:01:03.096" v="359" actId="207"/>
        <pc:sldMkLst>
          <pc:docMk/>
          <pc:sldMk cId="2382506086" sldId="276"/>
        </pc:sldMkLst>
        <pc:spChg chg="mod">
          <ac:chgData name="Nadège Riche" userId="af5b8f4b-d221-4039-bd63-60c85a217587" providerId="ADAL" clId="{A5EFC901-EA07-42B2-A03F-8555AA94F0E0}" dt="2026-05-18T14:01:03.096" v="359" actId="207"/>
          <ac:spMkLst>
            <pc:docMk/>
            <pc:sldMk cId="2382506086" sldId="276"/>
            <ac:spMk id="3" creationId="{C2A8F4C4-31FD-2F26-ED79-2E68DB583BF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virag\Dropbox\Family%20Room\2_Projets%20en%20cours\Lianes%20Coop&#233;ration%20-%20Cartographie%20dynamique%20de%20transition\Production\PART4_L6_Carte_Acteurs%20du%20changemen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Number of organisations </a:t>
            </a:r>
            <a:r>
              <a:rPr lang="en-US" sz="1600" baseline="0" dirty="0"/>
              <a:t>by </a:t>
            </a:r>
            <a:r>
              <a:rPr lang="en-US" sz="1600" baseline="0" dirty="0" err="1"/>
              <a:t>geographical </a:t>
            </a:r>
            <a:r>
              <a:rPr lang="en-US" sz="1600" dirty="0" err="1"/>
              <a:t>area </a:t>
            </a:r>
            <a:r>
              <a:rPr lang="en-US" sz="1600" baseline="0" dirty="0" err="1"/>
              <a:t>of operation</a:t>
            </a:r>
            <a:r>
              <a:rPr lang="en-US" sz="1600" baseline="0" dirty="0"/>
              <a:t>, </a:t>
            </a:r>
            <a:r>
              <a:rPr lang="en-US" sz="1600" baseline="0" dirty="0" err="1"/>
              <a:t>among </a:t>
            </a:r>
            <a:r>
              <a:rPr lang="en-US" sz="1600" dirty="0"/>
              <a:t>the "</a:t>
            </a:r>
            <a:r>
              <a:rPr lang="en-US" sz="1600" dirty="0" err="1"/>
              <a:t>agents </a:t>
            </a:r>
            <a:r>
              <a:rPr lang="en-US" sz="1600" baseline="0" dirty="0"/>
              <a:t>of change" </a:t>
            </a:r>
            <a:r>
              <a:rPr lang="en-US" sz="1600" baseline="0" dirty="0" err="1"/>
              <a:t>identified </a:t>
            </a:r>
            <a:r>
              <a:rPr lang="en-US" sz="1600" baseline="0" dirty="0"/>
              <a:t>in the </a:t>
            </a:r>
            <a:r>
              <a:rPr lang="en-US" sz="1600" baseline="0" dirty="0" err="1"/>
              <a:t>mapping</a:t>
            </a:r>
            <a:endParaRPr lang="en-US" sz="1600" dirty="0"/>
          </a:p>
        </c:rich>
      </c:tx>
      <c:layout>
        <c:manualLayout>
          <c:xMode val="edge"/>
          <c:yMode val="edge"/>
          <c:x val="0.14262060697941059"/>
          <c:y val="4.135695538057742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'Liste des caractéristiques'!$J$2</c:f>
              <c:strCache>
                <c:ptCount val="1"/>
                <c:pt idx="0">
                  <c:v>Column 1</c:v>
                </c:pt>
              </c:strCache>
            </c:strRef>
          </c:tx>
          <c:dPt>
            <c:idx val="0"/>
            <c:bubble3D val="0"/>
            <c:spPr>
              <a:solidFill>
                <a:schemeClr val="accent2"/>
              </a:solidFill>
              <a:ln w="19050">
                <a:solidFill>
                  <a:schemeClr val="lt1"/>
                </a:solid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C07-4FCC-9E0A-023323946CA0}"/>
              </c:ext>
            </c:extLst>
          </c:dPt>
          <c:dPt>
            <c:idx val="1"/>
            <c:bubble3D val="0"/>
            <c:spPr>
              <a:solidFill>
                <a:schemeClr val="accent4"/>
              </a:solidFill>
              <a:ln w="19050">
                <a:solidFill>
                  <a:schemeClr val="lt1"/>
                </a:solid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C07-4FCC-9E0A-023323946CA0}"/>
              </c:ext>
            </c:extLst>
          </c:dPt>
          <c:dPt>
            <c:idx val="2"/>
            <c:bubble3D val="0"/>
            <c:spPr>
              <a:solidFill>
                <a:schemeClr val="accent6"/>
              </a:solidFill>
              <a:ln w="19050">
                <a:solidFill>
                  <a:schemeClr val="lt1"/>
                </a:solid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C07-4FCC-9E0A-023323946CA0}"/>
              </c:ext>
            </c:extLst>
          </c:dPt>
          <c:dPt>
            <c:idx val="3"/>
            <c:bubble3D val="0"/>
            <c:spPr>
              <a:solidFill>
                <a:schemeClr val="accent2">
                  <a:lumMod val="60000"/>
                </a:schemeClr>
              </a:solidFill>
              <a:ln w="19050">
                <a:solidFill>
                  <a:schemeClr val="lt1"/>
                </a:solid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C07-4FCC-9E0A-023323946CA0}"/>
              </c:ext>
            </c:extLst>
          </c:dPt>
          <c:dPt>
            <c:idx val="4"/>
            <c:bubble3D val="0"/>
            <c:spPr>
              <a:solidFill>
                <a:schemeClr val="accent4">
                  <a:lumMod val="60000"/>
                </a:schemeClr>
              </a:solidFill>
              <a:ln w="19050">
                <a:solidFill>
                  <a:schemeClr val="lt1"/>
                </a:solid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C07-4FCC-9E0A-023323946CA0}"/>
              </c:ext>
            </c:extLst>
          </c:dPt>
          <c:dPt>
            <c:idx val="5"/>
            <c:bubble3D val="0"/>
            <c:spPr>
              <a:solidFill>
                <a:schemeClr val="accent6">
                  <a:lumMod val="60000"/>
                </a:schemeClr>
              </a:solidFill>
              <a:ln w="19050">
                <a:solidFill>
                  <a:schemeClr val="lt1"/>
                </a:solid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C07-4FCC-9E0A-023323946CA0}"/>
              </c:ext>
            </c:extLst>
          </c:dPt>
          <c:dPt>
            <c:idx val="6"/>
            <c:bubble3D val="0"/>
            <c:spPr>
              <a:solidFill>
                <a:schemeClr val="accent2">
                  <a:lumMod val="80000"/>
                  <a:lumOff val="20000"/>
                </a:schemeClr>
              </a:solidFill>
              <a:ln w="19050">
                <a:solidFill>
                  <a:schemeClr val="lt1"/>
                </a:solid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BC07-4FCC-9E0A-023323946CA0}"/>
              </c:ext>
            </c:extLst>
          </c:dPt>
          <c:dPt>
            <c:idx val="7"/>
            <c:bubble3D val="0"/>
            <c:spPr>
              <a:solidFill>
                <a:schemeClr val="accent4">
                  <a:lumMod val="80000"/>
                  <a:lumOff val="20000"/>
                </a:schemeClr>
              </a:solidFill>
              <a:ln w="19050">
                <a:solidFill>
                  <a:schemeClr val="lt1"/>
                </a:solid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BC07-4FCC-9E0A-023323946CA0}"/>
              </c:ext>
            </c:extLst>
          </c:dPt>
          <c:dPt>
            <c:idx val="8"/>
            <c:bubble3D val="0"/>
            <c:spPr>
              <a:solidFill>
                <a:schemeClr val="accent6">
                  <a:lumMod val="80000"/>
                  <a:lumOff val="20000"/>
                </a:schemeClr>
              </a:solidFill>
              <a:ln w="19050">
                <a:solidFill>
                  <a:schemeClr val="lt1"/>
                </a:solid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BC07-4FCC-9E0A-023323946CA0}"/>
              </c:ext>
            </c:extLst>
          </c:dPt>
          <c:dPt>
            <c:idx val="9"/>
            <c:bubble3D val="0"/>
            <c:spPr>
              <a:solidFill>
                <a:schemeClr val="accent2">
                  <a:lumMod val="80000"/>
                </a:schemeClr>
              </a:solidFill>
              <a:ln w="19050">
                <a:solidFill>
                  <a:schemeClr val="lt1"/>
                </a:solid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3-BC07-4FCC-9E0A-023323946CA0}"/>
              </c:ext>
            </c:extLst>
          </c:dPt>
          <c:dLbls>
            <c:dLbl>
              <c:idx val="0"/>
              <c:layout>
                <c:manualLayout>
                  <c:x val="2.5936527327041738E-2"/>
                  <c:y val="6.6666666666666666E-2"/>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lumMod val="75000"/>
                            <a:lumOff val="25000"/>
                          </a:prstClr>
                        </a:solidFill>
                        <a:latin typeface="+mn-lt"/>
                        <a:ea typeface="+mn-ea"/>
                        <a:cs typeface="+mn-cs"/>
                      </a:defRPr>
                    </a:pPr>
                    <a:r>
                      <a:rPr lang="fr-FR" sz="1200" dirty="0"/>
                      <a:t> Deux Baies en Montreuillois Urban Community (</a:t>
                    </a:r>
                    <a:fld id="{C2D7BB47-9B4D-4349-B83D-8B0C7AE8AE3F}" type="CATEGORYNAME">
                      <a:rPr lang="fr-FR" sz="1200" smtClean="0"/>
                      <a:pPr marL="0" marR="0" lvl="0" indent="0" algn="ctr" defTabSz="914400" rtl="0" eaLnBrk="1" fontAlgn="auto" latinLnBrk="0" hangingPunct="1">
                        <a:lnSpc>
                          <a:spcPct val="100000"/>
                        </a:lnSpc>
                        <a:spcBef>
                          <a:spcPts val="0"/>
                        </a:spcBef>
                        <a:spcAft>
                          <a:spcPts val="0"/>
                        </a:spcAft>
                        <a:buClrTx/>
                        <a:buSzTx/>
                        <a:buFontTx/>
                        <a:buNone/>
                        <a:tabLst/>
                        <a:defRPr sz="1200">
                          <a:solidFill>
                            <a:prstClr val="black">
                              <a:lumMod val="75000"/>
                              <a:lumOff val="25000"/>
                            </a:prstClr>
                          </a:solidFill>
                        </a:defRPr>
                      </a:pPr>
                      <a:t>[NOM DE CATÉGORIE]</a:t>
                    </a:fld>
                    <a:r>
                      <a:rPr lang="fr-FR" sz="1200" dirty="0"/>
                      <a:t>): </a:t>
                    </a:r>
                    <a:fld id="{8E396AB4-D603-41A4-ADA6-1775D881A0FC}" type="VALUE">
                      <a:rPr lang="fr-FR" sz="1200" baseline="0" smtClean="0"/>
                      <a:pPr marL="0" marR="0" lvl="0" indent="0" algn="ctr" defTabSz="914400" rtl="0" eaLnBrk="1" fontAlgn="auto" latinLnBrk="0" hangingPunct="1">
                        <a:lnSpc>
                          <a:spcPct val="100000"/>
                        </a:lnSpc>
                        <a:spcBef>
                          <a:spcPts val="0"/>
                        </a:spcBef>
                        <a:spcAft>
                          <a:spcPts val="0"/>
                        </a:spcAft>
                        <a:buClrTx/>
                        <a:buSzTx/>
                        <a:buFontTx/>
                        <a:buNone/>
                        <a:tabLst/>
                        <a:defRPr sz="1200">
                          <a:solidFill>
                            <a:prstClr val="black">
                              <a:lumMod val="75000"/>
                              <a:lumOff val="25000"/>
                            </a:prstClr>
                          </a:solidFill>
                        </a:defRPr>
                      </a:pPr>
                      <a:t>[VALEUR]</a:t>
                    </a:fld>
                    <a:endParaRPr lang="fr-FR" sz="1200" dirty="0"/>
                  </a:p>
                </c:rich>
              </c:tx>
              <c:spPr>
                <a:solidFill>
                  <a:sysClr val="window" lastClr="FFFFFF">
                    <a:alpha val="75000"/>
                  </a:sysClr>
                </a:solid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lumMod val="75000"/>
                          <a:lumOff val="25000"/>
                        </a:prstClr>
                      </a:solidFill>
                      <a:latin typeface="+mn-lt"/>
                      <a:ea typeface="+mn-ea"/>
                      <a:cs typeface="+mn-cs"/>
                    </a:defRPr>
                  </a:pPr>
                  <a:endParaRPr lang="fr-FR"/>
                </a:p>
              </c:txPr>
              <c:dLblPos val="bestFit"/>
              <c:showLegendKey val="0"/>
              <c:showVal val="1"/>
              <c:showCatName val="1"/>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layout>
                    <c:manualLayout>
                      <c:w val="0.48820594283446422"/>
                      <c:h val="6.8241469816272965E-2"/>
                    </c:manualLayout>
                  </c15:layout>
                  <c15:dlblFieldTable/>
                  <c15:showDataLabelsRange val="0"/>
                </c:ext>
                <c:ext xmlns:c16="http://schemas.microsoft.com/office/drawing/2014/chart" uri="{C3380CC4-5D6E-409C-BE32-E72D297353CC}">
                  <c16:uniqueId val="{00000001-BC07-4FCC-9E0A-023323946CA0}"/>
                </c:ext>
              </c:extLst>
            </c:dLbl>
            <c:dLbl>
              <c:idx val="1"/>
              <c:layout>
                <c:manualLayout>
                  <c:x val="-8.5093593592656632E-8"/>
                  <c:y val="3.7007290755322247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fr-FR" sz="1200" b="0" i="0" u="none" strike="noStrike" kern="1200" baseline="0" dirty="0">
                        <a:solidFill>
                          <a:prstClr val="black">
                            <a:lumMod val="75000"/>
                            <a:lumOff val="25000"/>
                          </a:prstClr>
                        </a:solidFill>
                      </a:rPr>
                      <a:t>Boulonnais Urban Community (</a:t>
                    </a:r>
                    <a:fld id="{6B7596FD-F89A-48C6-AAB3-09CB9A957992}" type="CATEGORYNAME">
                      <a:rPr lang="fr-FR" sz="1200" smtClean="0"/>
                      <a:pPr>
                        <a:defRPr sz="1200"/>
                      </a:pPr>
                      <a:t>[NOM DE CATÉGORIE]</a:t>
                    </a:fld>
                    <a:r>
                      <a:rPr lang="fr-FR" sz="1200" dirty="0"/>
                      <a:t>)</a:t>
                    </a:r>
                    <a:r>
                      <a:rPr lang="fr-FR" sz="1200" baseline="0" dirty="0"/>
                      <a:t>:  </a:t>
                    </a:r>
                    <a:fld id="{284EF8F1-1B90-419F-B249-E875E318A38D}" type="VALUE">
                      <a:rPr lang="fr-FR" sz="1200" baseline="0"/>
                      <a:pPr>
                        <a:defRPr sz="1200"/>
                      </a:pPr>
                      <a:t>[VALEUR]</a:t>
                    </a:fld>
                    <a:endParaRPr lang="fr-FR" sz="1200" baseline="0" dirty="0"/>
                  </a:p>
                </c:rich>
              </c:tx>
              <c:spPr>
                <a:solidFill>
                  <a:sysClr val="window" lastClr="FFFFFF">
                    <a:alpha val="75000"/>
                  </a:sysClr>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layout>
                    <c:manualLayout>
                      <c:w val="0.37118778573365052"/>
                      <c:h val="6.8241469816272965E-2"/>
                    </c:manualLayout>
                  </c15:layout>
                  <c15:dlblFieldTable/>
                  <c15:showDataLabelsRange val="0"/>
                </c:ext>
                <c:ext xmlns:c16="http://schemas.microsoft.com/office/drawing/2014/chart" uri="{C3380CC4-5D6E-409C-BE32-E72D297353CC}">
                  <c16:uniqueId val="{00000003-BC07-4FCC-9E0A-023323946CA0}"/>
                </c:ext>
              </c:extLst>
            </c:dLbl>
            <c:dLbl>
              <c:idx val="2"/>
              <c:layout>
                <c:manualLayout>
                  <c:x val="-1.0806035450330674E-3"/>
                  <c:y val="7.169291338582677E-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fr-FR" sz="1200" b="0" i="0" u="none" strike="noStrike" kern="1200" baseline="0" dirty="0">
                        <a:solidFill>
                          <a:prstClr val="black">
                            <a:lumMod val="75000"/>
                            <a:lumOff val="25000"/>
                          </a:prstClr>
                        </a:solidFill>
                      </a:rPr>
                      <a:t>Terre des Deux Caps Community of Communes (</a:t>
                    </a:r>
                    <a:fld id="{951A3526-474C-4EAF-ADAE-EF399DFC3D8B}" type="CATEGORYNAME">
                      <a:rPr lang="fr-FR" sz="1200" smtClean="0"/>
                      <a:pPr>
                        <a:defRPr sz="1200"/>
                      </a:pPr>
                      <a:t>[NOM DE CATÉGORIE]</a:t>
                    </a:fld>
                    <a:r>
                      <a:rPr lang="fr-FR" sz="1200" dirty="0"/>
                      <a:t>)</a:t>
                    </a:r>
                    <a:r>
                      <a:rPr lang="fr-FR" sz="1200" baseline="0" dirty="0"/>
                      <a:t>: </a:t>
                    </a:r>
                    <a:fld id="{E0B3BD84-B7B1-4E6B-8FEF-F06C7EBA3AC2}" type="VALUE">
                      <a:rPr lang="fr-FR" sz="1200" baseline="0" smtClean="0"/>
                      <a:pPr>
                        <a:defRPr sz="1200"/>
                      </a:pPr>
                      <a:t>[VALEUR]</a:t>
                    </a:fld>
                    <a:endParaRPr lang="fr-FR" sz="1200" baseline="0" dirty="0"/>
                  </a:p>
                </c:rich>
              </c:tx>
              <c:spPr>
                <a:solidFill>
                  <a:sysClr val="window" lastClr="FFFFFF">
                    <a:alpha val="75000"/>
                  </a:sysClr>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layout>
                    <c:manualLayout>
                      <c:w val="0.32666834925065724"/>
                      <c:h val="9.4488188976377951E-2"/>
                    </c:manualLayout>
                  </c15:layout>
                  <c15:dlblFieldTable/>
                  <c15:showDataLabelsRange val="0"/>
                </c:ext>
                <c:ext xmlns:c16="http://schemas.microsoft.com/office/drawing/2014/chart" uri="{C3380CC4-5D6E-409C-BE32-E72D297353CC}">
                  <c16:uniqueId val="{00000005-BC07-4FCC-9E0A-023323946CA0}"/>
                </c:ext>
              </c:extLst>
            </c:dLbl>
            <c:dLbl>
              <c:idx val="3"/>
              <c:layout>
                <c:manualLayout>
                  <c:x val="0"/>
                  <c:y val="-3.5185185185185319E-2"/>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lumMod val="75000"/>
                            <a:lumOff val="25000"/>
                          </a:prstClr>
                        </a:solidFill>
                        <a:latin typeface="+mn-lt"/>
                        <a:ea typeface="+mn-ea"/>
                        <a:cs typeface="+mn-cs"/>
                      </a:defRPr>
                    </a:pPr>
                    <a:r>
                      <a:rPr lang="fr-FR" sz="1200" dirty="0"/>
                      <a:t>Grand Calais Terres et Mers Urban Community (</a:t>
                    </a:r>
                    <a:fld id="{C15D9FFC-3E16-404A-95E1-973A2B1138A1}" type="CATEGORYNAME">
                      <a:rPr lang="fr-FR" sz="1200" smtClean="0"/>
                      <a:pPr marL="0" marR="0" lvl="0" indent="0" algn="ctr" defTabSz="914400" rtl="0" eaLnBrk="1" fontAlgn="auto" latinLnBrk="0" hangingPunct="1">
                        <a:lnSpc>
                          <a:spcPct val="100000"/>
                        </a:lnSpc>
                        <a:spcBef>
                          <a:spcPts val="0"/>
                        </a:spcBef>
                        <a:spcAft>
                          <a:spcPts val="0"/>
                        </a:spcAft>
                        <a:buClrTx/>
                        <a:buSzTx/>
                        <a:buFontTx/>
                        <a:buNone/>
                        <a:tabLst/>
                        <a:defRPr sz="1200">
                          <a:solidFill>
                            <a:prstClr val="black">
                              <a:lumMod val="75000"/>
                              <a:lumOff val="25000"/>
                            </a:prstClr>
                          </a:solidFill>
                        </a:defRPr>
                      </a:pPr>
                      <a:t>[NOM DE CATÉGORIE]</a:t>
                    </a:fld>
                    <a:r>
                      <a:rPr lang="fr-FR" sz="1200" baseline="0" dirty="0"/>
                      <a:t>):  </a:t>
                    </a:r>
                    <a:fld id="{4B7300FC-803E-41F2-9155-02D4FE5DBD64}" type="VALUE">
                      <a:rPr lang="fr-FR" sz="1200" baseline="0"/>
                      <a:pPr marL="0" marR="0" lvl="0" indent="0" algn="ctr" defTabSz="914400" rtl="0" eaLnBrk="1" fontAlgn="auto" latinLnBrk="0" hangingPunct="1">
                        <a:lnSpc>
                          <a:spcPct val="100000"/>
                        </a:lnSpc>
                        <a:spcBef>
                          <a:spcPts val="0"/>
                        </a:spcBef>
                        <a:spcAft>
                          <a:spcPts val="0"/>
                        </a:spcAft>
                        <a:buClrTx/>
                        <a:buSzTx/>
                        <a:buFontTx/>
                        <a:buNone/>
                        <a:tabLst/>
                        <a:defRPr sz="1200">
                          <a:solidFill>
                            <a:prstClr val="black">
                              <a:lumMod val="75000"/>
                              <a:lumOff val="25000"/>
                            </a:prstClr>
                          </a:solidFill>
                        </a:defRPr>
                      </a:pPr>
                      <a:t>[VALEUR]</a:t>
                    </a:fld>
                    <a:endParaRPr lang="fr-FR" sz="1200" baseline="0" dirty="0"/>
                  </a:p>
                </c:rich>
              </c:tx>
              <c:spPr>
                <a:solidFill>
                  <a:sysClr val="window" lastClr="FFFFFF">
                    <a:alpha val="75000"/>
                  </a:sysClr>
                </a:solid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prstClr val="black">
                          <a:lumMod val="75000"/>
                          <a:lumOff val="25000"/>
                        </a:prstClr>
                      </a:solidFill>
                      <a:latin typeface="+mn-lt"/>
                      <a:ea typeface="+mn-ea"/>
                      <a:cs typeface="+mn-cs"/>
                    </a:defRPr>
                  </a:pPr>
                  <a:endParaRPr lang="fr-FR"/>
                </a:p>
              </c:txPr>
              <c:dLblPos val="bestFit"/>
              <c:showLegendKey val="0"/>
              <c:showVal val="1"/>
              <c:showCatName val="1"/>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layout>
                    <c:manualLayout>
                      <c:w val="0.36643139422619547"/>
                      <c:h val="9.4488188976377951E-2"/>
                    </c:manualLayout>
                  </c15:layout>
                  <c15:dlblFieldTable/>
                  <c15:showDataLabelsRange val="0"/>
                </c:ext>
                <c:ext xmlns:c16="http://schemas.microsoft.com/office/drawing/2014/chart" uri="{C3380CC4-5D6E-409C-BE32-E72D297353CC}">
                  <c16:uniqueId val="{00000007-BC07-4FCC-9E0A-023323946CA0}"/>
                </c:ext>
              </c:extLst>
            </c:dLbl>
            <c:dLbl>
              <c:idx val="4"/>
              <c:layout>
                <c:manualLayout>
                  <c:x val="-6.4841318317604346E-3"/>
                  <c:y val="-3.5185185185185187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fr-FR" sz="1200" b="0" i="0" u="none" strike="noStrike" kern="1200" baseline="0" dirty="0">
                        <a:solidFill>
                          <a:prstClr val="black">
                            <a:lumMod val="75000"/>
                            <a:lumOff val="25000"/>
                          </a:prstClr>
                        </a:solidFill>
                      </a:rPr>
                      <a:t>Audruicq Regional Community of Communes (</a:t>
                    </a:r>
                    <a:fld id="{AB04B85A-7791-47F7-BA31-4E0B50A8C2D0}" type="CATEGORYNAME">
                      <a:rPr lang="fr-FR" sz="1200" smtClean="0"/>
                      <a:pPr>
                        <a:defRPr sz="1200"/>
                      </a:pPr>
                      <a:t>[NOM DE CATÉGORIE]</a:t>
                    </a:fld>
                    <a:r>
                      <a:rPr lang="fr-FR" sz="1200" dirty="0"/>
                      <a:t>)</a:t>
                    </a:r>
                    <a:r>
                      <a:rPr lang="fr-FR" sz="1200" baseline="0" dirty="0"/>
                      <a:t>: </a:t>
                    </a:r>
                    <a:fld id="{102A550E-AFB0-4F94-86B5-6CE3DA1E4A35}" type="VALUE">
                      <a:rPr lang="fr-FR" sz="1200" baseline="0"/>
                      <a:pPr>
                        <a:defRPr sz="1200"/>
                      </a:pPr>
                      <a:t>[VALEUR]</a:t>
                    </a:fld>
                    <a:endParaRPr lang="fr-FR" sz="1200" baseline="0" dirty="0"/>
                  </a:p>
                </c:rich>
              </c:tx>
              <c:spPr>
                <a:solidFill>
                  <a:sysClr val="window" lastClr="FFFFFF">
                    <a:alpha val="75000"/>
                  </a:sysClr>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layout>
                    <c:manualLayout>
                      <c:w val="0.30638305766129109"/>
                      <c:h val="9.4488188976377951E-2"/>
                    </c:manualLayout>
                  </c15:layout>
                  <c15:dlblFieldTable/>
                  <c15:showDataLabelsRange val="0"/>
                </c:ext>
                <c:ext xmlns:c16="http://schemas.microsoft.com/office/drawing/2014/chart" uri="{C3380CC4-5D6E-409C-BE32-E72D297353CC}">
                  <c16:uniqueId val="{00000009-BC07-4FCC-9E0A-023323946CA0}"/>
                </c:ext>
              </c:extLst>
            </c:dLbl>
            <c:dLbl>
              <c:idx val="5"/>
              <c:layout>
                <c:manualLayout>
                  <c:x val="3.8904876084156201E-2"/>
                  <c:y val="-0.10925925925925926"/>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0C084BB1-9F44-4D62-8AC3-74AE244E554F}" type="CATEGORYNAME">
                      <a:rPr lang="fr-FR" sz="1200" smtClean="0"/>
                      <a:pPr>
                        <a:defRPr sz="1200"/>
                      </a:pPr>
                      <a:t>[NOM DE CATÉGORIE]</a:t>
                    </a:fld>
                    <a:r>
                      <a:rPr lang="fr-FR" sz="1200" dirty="0"/>
                      <a:t> (</a:t>
                    </a:r>
                    <a:r>
                      <a:rPr lang="fr-FR" sz="1200" baseline="0" dirty="0"/>
                      <a:t>Dunkirk </a:t>
                    </a:r>
                    <a:r>
                      <a:rPr lang="fr-FR" sz="1200" dirty="0"/>
                      <a:t>Urban Community</a:t>
                    </a:r>
                    <a:r>
                      <a:rPr lang="fr-FR" sz="1200" baseline="0" dirty="0"/>
                      <a:t>): </a:t>
                    </a:r>
                    <a:fld id="{ABFD77C2-462B-4A18-95B4-C3199EF45516}" type="VALUE">
                      <a:rPr lang="fr-FR" sz="1200" baseline="0"/>
                      <a:pPr>
                        <a:defRPr sz="1200"/>
                      </a:pPr>
                      <a:t>[VALEUR]</a:t>
                    </a:fld>
                    <a:endParaRPr lang="fr-FR" sz="1200" baseline="0" dirty="0"/>
                  </a:p>
                </c:rich>
              </c:tx>
              <c:spPr>
                <a:solidFill>
                  <a:sysClr val="window" lastClr="FFFFFF">
                    <a:alpha val="75000"/>
                  </a:sysClr>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layout>
                    <c:manualLayout>
                      <c:w val="0.34810172360477559"/>
                      <c:h val="6.8241469816272965E-2"/>
                    </c:manualLayout>
                  </c15:layout>
                  <c15:dlblFieldTable/>
                  <c15:showDataLabelsRange val="0"/>
                </c:ext>
                <c:ext xmlns:c16="http://schemas.microsoft.com/office/drawing/2014/chart" uri="{C3380CC4-5D6E-409C-BE32-E72D297353CC}">
                  <c16:uniqueId val="{0000000B-BC07-4FCC-9E0A-023323946CA0}"/>
                </c:ext>
              </c:extLst>
            </c:dLbl>
            <c:dLbl>
              <c:idx val="6"/>
              <c:layout>
                <c:manualLayout>
                  <c:x val="-8.1846422061160884E-3"/>
                  <c:y val="7.2851195683872771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en-US" sz="1200" baseline="0" dirty="0"/>
                      <a:t>Pas-de-Calais department:  </a:t>
                    </a:r>
                    <a:fld id="{B7874062-D09A-4C30-B8DD-CFC07D629D4E}" type="VALUE">
                      <a:rPr lang="en-US" sz="1200" baseline="0"/>
                      <a:pPr>
                        <a:defRPr sz="1200"/>
                      </a:pPr>
                      <a:t>[VALEUR]</a:t>
                    </a:fld>
                    <a:endParaRPr lang="en-US" sz="1200" baseline="0" dirty="0"/>
                  </a:p>
                </c:rich>
              </c:tx>
              <c:spPr>
                <a:solidFill>
                  <a:sysClr val="window" lastClr="FFFFFF">
                    <a:alpha val="75000"/>
                  </a:sysClr>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layout>
                    <c:manualLayout>
                      <c:w val="0.27570324324020745"/>
                      <c:h val="6.8241469816272965E-2"/>
                    </c:manualLayout>
                  </c15:layout>
                  <c15:dlblFieldTable/>
                  <c15:showDataLabelsRange val="0"/>
                </c:ext>
                <c:ext xmlns:c16="http://schemas.microsoft.com/office/drawing/2014/chart" uri="{C3380CC4-5D6E-409C-BE32-E72D297353CC}">
                  <c16:uniqueId val="{0000000D-BC07-4FCC-9E0A-023323946CA0}"/>
                </c:ext>
              </c:extLst>
            </c:dLbl>
            <c:dLbl>
              <c:idx val="7"/>
              <c:layout>
                <c:manualLayout>
                  <c:x val="8.5093593592656632E-8"/>
                  <c:y val="5.3280110819480898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en-US" sz="1200" dirty="0"/>
                      <a:t>Nord Department: </a:t>
                    </a:r>
                    <a:fld id="{779C0BA1-433E-4CA0-A356-183B576796F3}" type="VALUE">
                      <a:rPr lang="en-US" sz="1200" baseline="0" smtClean="0"/>
                      <a:pPr>
                        <a:defRPr sz="1200"/>
                      </a:pPr>
                      <a:t>[VALEUR]</a:t>
                    </a:fld>
                    <a:endParaRPr lang="en-US" sz="1200" dirty="0"/>
                  </a:p>
                </c:rich>
              </c:tx>
              <c:spPr>
                <a:solidFill>
                  <a:sysClr val="window" lastClr="FFFFFF">
                    <a:alpha val="75000"/>
                  </a:sysClr>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layout>
                    <c:manualLayout>
                      <c:w val="0.31497751061414936"/>
                      <c:h val="3.6745406824146981E-2"/>
                    </c:manualLayout>
                  </c15:layout>
                  <c15:dlblFieldTable/>
                  <c15:showDataLabelsRange val="0"/>
                </c:ext>
                <c:ext xmlns:c16="http://schemas.microsoft.com/office/drawing/2014/chart" uri="{C3380CC4-5D6E-409C-BE32-E72D297353CC}">
                  <c16:uniqueId val="{0000000F-BC07-4FCC-9E0A-023323946CA0}"/>
                </c:ext>
              </c:extLst>
            </c:dLbl>
            <c:dLbl>
              <c:idx val="8"/>
              <c:layout>
                <c:manualLayout>
                  <c:x val="-2.917848197708164E-2"/>
                  <c:y val="2.9629629629629593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fr-FR" sz="1200" b="0" i="0" u="none" strike="noStrike" kern="1200" baseline="0" dirty="0">
                        <a:solidFill>
                          <a:prstClr val="black">
                            <a:lumMod val="75000"/>
                            <a:lumOff val="25000"/>
                          </a:prstClr>
                        </a:solidFill>
                      </a:rPr>
                      <a:t> Côte d’Opale Metropolitan Area: </a:t>
                    </a:r>
                    <a:r>
                      <a:rPr lang="fr-FR" sz="1200" baseline="0" dirty="0"/>
                      <a:t> </a:t>
                    </a:r>
                    <a:fld id="{94389EA6-71DC-4220-B3EB-D87233BB5AA7}" type="VALUE">
                      <a:rPr lang="fr-FR" sz="1200" baseline="0"/>
                      <a:pPr>
                        <a:defRPr sz="1200"/>
                      </a:pPr>
                      <a:t>[VALEUR]</a:t>
                    </a:fld>
                    <a:endParaRPr lang="fr-FR" sz="1200" baseline="0" dirty="0"/>
                  </a:p>
                </c:rich>
              </c:tx>
              <c:spPr>
                <a:solidFill>
                  <a:sysClr val="window" lastClr="FFFFFF">
                    <a:alpha val="75000"/>
                  </a:sysClr>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1"/>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layout>
                    <c:manualLayout>
                      <c:w val="0.41699485847488793"/>
                      <c:h val="3.6745406824146981E-2"/>
                    </c:manualLayout>
                  </c15:layout>
                  <c15:dlblFieldTable/>
                  <c15:showDataLabelsRange val="0"/>
                </c:ext>
                <c:ext xmlns:c16="http://schemas.microsoft.com/office/drawing/2014/chart" uri="{C3380CC4-5D6E-409C-BE32-E72D297353CC}">
                  <c16:uniqueId val="{00000011-BC07-4FCC-9E0A-023323946CA0}"/>
                </c:ext>
              </c:extLst>
            </c:dLbl>
            <c:dLbl>
              <c:idx val="9"/>
              <c:layout>
                <c:manualLayout>
                  <c:x val="9.9423354753660001E-2"/>
                  <c:y val="2.2222222222222223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en-US" sz="1200" b="0" i="0" u="none" strike="noStrike" kern="1200" baseline="0" dirty="0">
                        <a:solidFill>
                          <a:prstClr val="black">
                            <a:lumMod val="75000"/>
                            <a:lumOff val="25000"/>
                          </a:prstClr>
                        </a:solidFill>
                      </a:rPr>
                      <a:t>Hauts-de-France </a:t>
                    </a:r>
                    <a:r>
                      <a:rPr lang="en-US" sz="1200" b="0" i="0" u="none" strike="noStrike" kern="1200" baseline="0" dirty="0" err="1">
                        <a:solidFill>
                          <a:prstClr val="black">
                            <a:lumMod val="75000"/>
                            <a:lumOff val="25000"/>
                          </a:prstClr>
                        </a:solidFill>
                      </a:rPr>
                      <a:t>Region</a:t>
                    </a:r>
                    <a:r>
                      <a:rPr lang="en-US" sz="1200" b="0" i="0" u="none" strike="noStrike" kern="1200" baseline="0" dirty="0">
                        <a:solidFill>
                          <a:prstClr val="black">
                            <a:lumMod val="75000"/>
                            <a:lumOff val="25000"/>
                          </a:prstClr>
                        </a:solidFill>
                      </a:rPr>
                      <a:t>:</a:t>
                    </a:r>
                    <a:r>
                      <a:rPr lang="en-US" sz="1200" baseline="0" dirty="0"/>
                      <a:t> </a:t>
                    </a:r>
                    <a:fld id="{999958D6-9DBC-487B-AF63-014F40503E54}" type="VALUE">
                      <a:rPr lang="en-US" sz="1200" baseline="0"/>
                      <a:pPr>
                        <a:defRPr sz="1200"/>
                      </a:pPr>
                      <a:t>[VALEUR]</a:t>
                    </a:fld>
                    <a:endParaRPr lang="en-US" sz="1200" baseline="0" dirty="0"/>
                  </a:p>
                </c:rich>
              </c:tx>
              <c:spPr>
                <a:solidFill>
                  <a:sysClr val="window" lastClr="FFFFFF">
                    <a:alpha val="75000"/>
                  </a:sysClr>
                </a:solid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layout>
                    <c:manualLayout>
                      <c:w val="0.33656966961391166"/>
                      <c:h val="3.6745406824146981E-2"/>
                    </c:manualLayout>
                  </c15:layout>
                  <c15:dlblFieldTable/>
                  <c15:showDataLabelsRange val="0"/>
                </c:ext>
                <c:ext xmlns:c16="http://schemas.microsoft.com/office/drawing/2014/chart" uri="{C3380CC4-5D6E-409C-BE32-E72D297353CC}">
                  <c16:uniqueId val="{00000013-BC07-4FCC-9E0A-023323946CA0}"/>
                </c:ext>
              </c:extLst>
            </c:dLbl>
            <c:spPr>
              <a:solidFill>
                <a:sysClr val="window" lastClr="FFFFFF">
                  <a:alpha val="75000"/>
                </a:sysClr>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'Liste des caractéristiques'!$I$3:$I$12</c:f>
              <c:strCache>
                <c:ptCount val="10"/>
                <c:pt idx="0">
                  <c:v>CA2BM</c:v>
                </c:pt>
                <c:pt idx="1">
                  <c:v>CAB</c:v>
                </c:pt>
                <c:pt idx="2">
                  <c:v>CCT2C</c:v>
                </c:pt>
                <c:pt idx="3">
                  <c:v>CAGCTM</c:v>
                </c:pt>
                <c:pt idx="4">
                  <c:v>CCRA</c:v>
                </c:pt>
                <c:pt idx="5">
                  <c:v>CUD</c:v>
                </c:pt>
                <c:pt idx="6">
                  <c:v>PDC</c:v>
                </c:pt>
                <c:pt idx="7">
                  <c:v>NORD</c:v>
                </c:pt>
                <c:pt idx="8">
                  <c:v>PMCO</c:v>
                </c:pt>
                <c:pt idx="9">
                  <c:v>HDF</c:v>
                </c:pt>
              </c:strCache>
            </c:strRef>
          </c:cat>
          <c:val>
            <c:numRef>
              <c:f>'Liste des caractéristiques'!$J$3:$J$12</c:f>
              <c:numCache>
                <c:formatCode>General</c:formatCode>
                <c:ptCount val="10"/>
                <c:pt idx="0">
                  <c:v>10</c:v>
                </c:pt>
                <c:pt idx="1">
                  <c:v>24</c:v>
                </c:pt>
                <c:pt idx="2">
                  <c:v>1</c:v>
                </c:pt>
                <c:pt idx="3">
                  <c:v>26</c:v>
                </c:pt>
                <c:pt idx="4">
                  <c:v>6</c:v>
                </c:pt>
                <c:pt idx="5">
                  <c:v>68</c:v>
                </c:pt>
                <c:pt idx="6">
                  <c:v>8</c:v>
                </c:pt>
                <c:pt idx="7">
                  <c:v>3</c:v>
                </c:pt>
                <c:pt idx="8">
                  <c:v>3</c:v>
                </c:pt>
                <c:pt idx="9">
                  <c:v>14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4-BC07-4FCC-9E0A-023323946CA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1_D3AB7125.xml><?xml version="1.0" encoding="utf-8"?>
<p188:cmLst xmlns:a="http://schemas.openxmlformats.org/drawingml/2006/main" xmlns:r="http://schemas.openxmlformats.org/officeDocument/2006/relationships" xmlns:p188="http://schemas.microsoft.com/office/powerpoint/2018/8/main">
  <p188:cm id="{DC70C8AB-8465-4CDE-A764-4AAD9B5BF7C6}" authorId="{B9561398-40C1-09E8-8266-59B6F45AB0D3}" status="resolved" created="2026-05-18T11:55:50.360" complete="100000">
    <ac:txMkLst xmlns:ac="http://schemas.microsoft.com/office/drawing/2013/main/command">
      <pc:docMk xmlns:pc="http://schemas.microsoft.com/office/powerpoint/2013/main/command"/>
      <pc:sldMk xmlns:pc="http://schemas.microsoft.com/office/powerpoint/2013/main/command" cId="3551228197" sldId="273"/>
      <ac:spMk id="5" creationId="{7FE03DA2-1722-F4F0-71E2-11F40CA1B030}"/>
      <ac:txMk cp="0" len="244">
        <ac:context len="602" hash="4091444547"/>
      </ac:txMk>
    </ac:txMkLst>
    <p188:pos x="5691276" y="263256"/>
    <p188:txBody>
      <a:bodyPr/>
      <a:lstStyle/>
      <a:p>
        <a:r>
          <a:rPr lang="fr-FR"/>
          <a:t>Peux-tu faire 2 phrases et bullet point stp? Je ne voudrais pas qu’on fasse d’amalgame entre les 2 publics, les personnes migrantes étant la cause des problèmes rencontrés par les personnes les plus précaires.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EBD9-4D86-4D20-9A0D-D61B6776E3B1}" type="datetimeFigureOut">
              <a:rPr lang="fr-FR" smtClean="0"/>
              <a:t>27/05/2026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Click to edit the text styles in the mask</a:t>
            </a:r>
          </a:p>
          <a:p>
            <a:pPr lvl="1"/>
            <a:r>
              <a:rPr lang="fr-FR"/>
              <a:t>Second level</a:t>
            </a:r>
          </a:p>
          <a:p>
            <a:pPr lvl="2"/>
            <a:r>
              <a:rPr lang="fr-FR"/>
              <a:t>Third level</a:t>
            </a:r>
          </a:p>
          <a:p>
            <a:pPr lvl="3"/>
            <a:r>
              <a:rPr lang="fr-FR"/>
              <a:t>Fourth level</a:t>
            </a:r>
          </a:p>
          <a:p>
            <a:pPr lvl="4"/>
            <a:r>
              <a:rPr lang="fr-FR"/>
              <a:t>Fifth level</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179A8-97AC-4CAE-B1C0-780187EABB13}" type="slidenum">
              <a:rPr lang="fr-FR" smtClean="0"/>
              <a:t>‹N°›</a:t>
            </a:fld>
            <a:endParaRPr lang="fr-FR"/>
          </a:p>
        </p:txBody>
      </p:sp>
    </p:spTree>
    <p:extLst>
      <p:ext uri="{BB962C8B-B14F-4D97-AF65-F5344CB8AC3E}">
        <p14:creationId xmlns:p14="http://schemas.microsoft.com/office/powerpoint/2010/main" val="143366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AC179A8-97AC-4CAE-B1C0-780187EABB13}" type="slidenum">
              <a:rPr lang="fr-FR" smtClean="0"/>
              <a:t>3</a:t>
            </a:fld>
            <a:endParaRPr lang="fr-FR"/>
          </a:p>
        </p:txBody>
      </p:sp>
    </p:spTree>
    <p:extLst>
      <p:ext uri="{BB962C8B-B14F-4D97-AF65-F5344CB8AC3E}">
        <p14:creationId xmlns:p14="http://schemas.microsoft.com/office/powerpoint/2010/main" val="239652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AC179A8-97AC-4CAE-B1C0-780187EABB13}" type="slidenum">
              <a:rPr lang="fr-FR" smtClean="0"/>
              <a:t>9</a:t>
            </a:fld>
            <a:endParaRPr lang="fr-FR"/>
          </a:p>
        </p:txBody>
      </p:sp>
    </p:spTree>
    <p:extLst>
      <p:ext uri="{BB962C8B-B14F-4D97-AF65-F5344CB8AC3E}">
        <p14:creationId xmlns:p14="http://schemas.microsoft.com/office/powerpoint/2010/main" val="318428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BC2F26-61F4-8259-21B1-86A697E4BFE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0418974-C6FE-6CF3-866A-258B9468A3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B817539-68EF-3A70-5D76-5F5843123339}"/>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5" name="Espace réservé du pied de page 4">
            <a:extLst>
              <a:ext uri="{FF2B5EF4-FFF2-40B4-BE49-F238E27FC236}">
                <a16:creationId xmlns:a16="http://schemas.microsoft.com/office/drawing/2014/main" id="{CF38CF44-7282-EAE1-365C-5FA3825090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91F027-154A-50A1-8DD8-84C96182FC19}"/>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1398585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088D28-017B-8EB7-943A-77753E770A0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8393E93-78F8-F7B9-0A7F-0F031BDB3F3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394878-44E6-8096-760E-64F88638F59A}"/>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5" name="Espace réservé du pied de page 4">
            <a:extLst>
              <a:ext uri="{FF2B5EF4-FFF2-40B4-BE49-F238E27FC236}">
                <a16:creationId xmlns:a16="http://schemas.microsoft.com/office/drawing/2014/main" id="{ED293661-53D3-0A68-AC26-9C1A51622C0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1390D4-ECCB-4D6D-7193-F6F4504F4F9A}"/>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590102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D69B59E-F11C-6431-1272-0EAB21F69FF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3284463-87F6-245C-38D5-2F5CA624413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84EAA0-DC79-4C70-05CF-D0EE7D470534}"/>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5" name="Espace réservé du pied de page 4">
            <a:extLst>
              <a:ext uri="{FF2B5EF4-FFF2-40B4-BE49-F238E27FC236}">
                <a16:creationId xmlns:a16="http://schemas.microsoft.com/office/drawing/2014/main" id="{460E82B6-E37C-A945-83FD-AFD7429B97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6A01A7-EB61-B57B-5C9F-5714E5115E42}"/>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202419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9A11C7-3091-FA28-257A-0526511D65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AD8B118-01AE-4C7E-D44F-521BBC3BB82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0DF2F6-F4A0-6ACA-2A6E-34EB50233B07}"/>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5" name="Espace réservé du pied de page 4">
            <a:extLst>
              <a:ext uri="{FF2B5EF4-FFF2-40B4-BE49-F238E27FC236}">
                <a16:creationId xmlns:a16="http://schemas.microsoft.com/office/drawing/2014/main" id="{A865A8FE-70B4-BB2C-2850-EFA02AA2CFC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F43297-EB9E-1A80-26B6-0963B0FE54EC}"/>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7927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221ED9-C1CA-B687-B738-A90C6D8E818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B95AF8C-76F5-5021-2AA9-F4FA7B5BA9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EF843B7-E3B2-A123-3304-8AF0C32AB8D4}"/>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5" name="Espace réservé du pied de page 4">
            <a:extLst>
              <a:ext uri="{FF2B5EF4-FFF2-40B4-BE49-F238E27FC236}">
                <a16:creationId xmlns:a16="http://schemas.microsoft.com/office/drawing/2014/main" id="{13836553-073A-1623-BAE4-5671CCC890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425B6B-6C6C-4DAB-1C85-D7889BAD2F35}"/>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296914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79280F-F769-23EE-F965-F459923B0DB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E859F8A-143A-E2F5-B0AF-DB0E2871926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DB121A7-7CA3-E363-F0C5-02900FAA239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02FB2BB-C9A2-F007-2268-91A801212651}"/>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6" name="Espace réservé du pied de page 5">
            <a:extLst>
              <a:ext uri="{FF2B5EF4-FFF2-40B4-BE49-F238E27FC236}">
                <a16:creationId xmlns:a16="http://schemas.microsoft.com/office/drawing/2014/main" id="{A4B9815C-701B-9790-F70A-2C564651BCA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D2A880F-DC51-B3AB-B3ED-21F6337BC0B4}"/>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175601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8D09EC-84EF-7C7A-0C3D-E6515646C05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8CFC77C-CE74-D410-875D-03815AA7C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BC8E469-69CB-DF35-52F3-E4908C8E1D1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5ACE587-55E4-DEE5-AF04-91639C3C4D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1779177-F8CE-4FBD-5365-9575BDC38EE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3846B1E-F068-0762-9696-0B2D31530243}"/>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8" name="Espace réservé du pied de page 7">
            <a:extLst>
              <a:ext uri="{FF2B5EF4-FFF2-40B4-BE49-F238E27FC236}">
                <a16:creationId xmlns:a16="http://schemas.microsoft.com/office/drawing/2014/main" id="{62B09EF9-5C67-3FC2-70C7-AE3B2FAEB2D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5471AEF-09D2-17B6-CA8A-BD8113E4DEF6}"/>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8116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0CF63B-B506-10B1-4F15-0C15389229E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D675A5B-B2FB-A3C9-7519-8BC41183952E}"/>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4" name="Espace réservé du pied de page 3">
            <a:extLst>
              <a:ext uri="{FF2B5EF4-FFF2-40B4-BE49-F238E27FC236}">
                <a16:creationId xmlns:a16="http://schemas.microsoft.com/office/drawing/2014/main" id="{D61201E9-2D77-1928-E23B-2C0C1B79A7D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D6EC0A6-F6EC-E29F-454F-39653B261E72}"/>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8332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1E002B3-8D28-627F-0B41-9CC03EC6E190}"/>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3" name="Espace réservé du pied de page 2">
            <a:extLst>
              <a:ext uri="{FF2B5EF4-FFF2-40B4-BE49-F238E27FC236}">
                <a16:creationId xmlns:a16="http://schemas.microsoft.com/office/drawing/2014/main" id="{6068A0E1-250B-6F2C-9430-3AD623F9FC7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AED7DD2-FCB2-475D-7801-B74A0C4E7CDC}"/>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381724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011E9E-4E16-BCDE-FF31-9A57745AA4E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F448789-DC7B-EA7B-9349-75F57C0ECA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BB50F6B-67E2-8537-7FA3-1C6004265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1EB40F3-6BD4-4076-D29B-C2DBE7A59F12}"/>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6" name="Espace réservé du pied de page 5">
            <a:extLst>
              <a:ext uri="{FF2B5EF4-FFF2-40B4-BE49-F238E27FC236}">
                <a16:creationId xmlns:a16="http://schemas.microsoft.com/office/drawing/2014/main" id="{356E7D26-CC27-51CC-FDC9-FC64842EB15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39B5D4A-D31C-CEBD-B406-E0021855B17F}"/>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35214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7736E0-5A86-B32A-C1AC-5F28A1FEC2A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568DA61-A962-41AA-3923-F427D5753D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47320B2-B6D9-8AC1-4CB7-F495EC32B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62BEA67-D93D-16CD-0504-8A5F84D2CD20}"/>
              </a:ext>
            </a:extLst>
          </p:cNvPr>
          <p:cNvSpPr>
            <a:spLocks noGrp="1"/>
          </p:cNvSpPr>
          <p:nvPr>
            <p:ph type="dt" sz="half" idx="10"/>
          </p:nvPr>
        </p:nvSpPr>
        <p:spPr/>
        <p:txBody>
          <a:bodyPr/>
          <a:lstStyle/>
          <a:p>
            <a:fld id="{4C50E5F0-2514-4CB0-ACBE-7936C55D4120}" type="datetimeFigureOut">
              <a:rPr lang="fr-FR" smtClean="0"/>
              <a:t>27/05/2026</a:t>
            </a:fld>
            <a:endParaRPr lang="fr-FR"/>
          </a:p>
        </p:txBody>
      </p:sp>
      <p:sp>
        <p:nvSpPr>
          <p:cNvPr id="6" name="Espace réservé du pied de page 5">
            <a:extLst>
              <a:ext uri="{FF2B5EF4-FFF2-40B4-BE49-F238E27FC236}">
                <a16:creationId xmlns:a16="http://schemas.microsoft.com/office/drawing/2014/main" id="{DDA008FA-047E-6862-2E01-A96EC0BEC08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EFED6F6-E198-853E-D3AC-E1CA1FE261FA}"/>
              </a:ext>
            </a:extLst>
          </p:cNvPr>
          <p:cNvSpPr>
            <a:spLocks noGrp="1"/>
          </p:cNvSpPr>
          <p:nvPr>
            <p:ph type="sldNum" sz="quarter" idx="12"/>
          </p:nvPr>
        </p:nvSpPr>
        <p:spPr/>
        <p:txBody>
          <a:bodyPr/>
          <a:lstStyle/>
          <a:p>
            <a:fld id="{AB27A071-364B-4367-B1B0-5080C36964D6}" type="slidenum">
              <a:rPr lang="fr-FR" smtClean="0"/>
              <a:t>‹N°›</a:t>
            </a:fld>
            <a:endParaRPr lang="fr-FR"/>
          </a:p>
        </p:txBody>
      </p:sp>
    </p:spTree>
    <p:extLst>
      <p:ext uri="{BB962C8B-B14F-4D97-AF65-F5344CB8AC3E}">
        <p14:creationId xmlns:p14="http://schemas.microsoft.com/office/powerpoint/2010/main" val="252404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7F07EE2-4AC3-5128-44AD-9E72A9B218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the title style</a:t>
            </a:r>
          </a:p>
        </p:txBody>
      </p:sp>
      <p:sp>
        <p:nvSpPr>
          <p:cNvPr id="3" name="Espace réservé du texte 2">
            <a:extLst>
              <a:ext uri="{FF2B5EF4-FFF2-40B4-BE49-F238E27FC236}">
                <a16:creationId xmlns:a16="http://schemas.microsoft.com/office/drawing/2014/main" id="{85AFC379-C1F5-8FEF-7480-A6B5150B17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Click to change the text styles in the mask</a:t>
            </a:r>
          </a:p>
          <a:p>
            <a:pPr lvl="1"/>
            <a:r>
              <a:rPr lang="fr-FR"/>
              <a:t>Second level</a:t>
            </a:r>
          </a:p>
          <a:p>
            <a:pPr lvl="2"/>
            <a:r>
              <a:rPr lang="fr-FR"/>
              <a:t>Third level</a:t>
            </a:r>
          </a:p>
          <a:p>
            <a:pPr lvl="3"/>
            <a:r>
              <a:rPr lang="fr-FR"/>
              <a:t>Fourth level</a:t>
            </a:r>
          </a:p>
          <a:p>
            <a:pPr lvl="4"/>
            <a:r>
              <a:rPr lang="fr-FR"/>
              <a:t>Fifth level</a:t>
            </a:r>
          </a:p>
        </p:txBody>
      </p:sp>
      <p:sp>
        <p:nvSpPr>
          <p:cNvPr id="4" name="Espace réservé de la date 3">
            <a:extLst>
              <a:ext uri="{FF2B5EF4-FFF2-40B4-BE49-F238E27FC236}">
                <a16:creationId xmlns:a16="http://schemas.microsoft.com/office/drawing/2014/main" id="{0E41279B-D29A-E905-6742-BE02FA925E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50E5F0-2514-4CB0-ACBE-7936C55D4120}" type="datetimeFigureOut">
              <a:rPr lang="fr-FR" smtClean="0"/>
              <a:t>27/05/2026</a:t>
            </a:fld>
            <a:endParaRPr lang="fr-FR"/>
          </a:p>
        </p:txBody>
      </p:sp>
      <p:sp>
        <p:nvSpPr>
          <p:cNvPr id="5" name="Espace réservé du pied de page 4">
            <a:extLst>
              <a:ext uri="{FF2B5EF4-FFF2-40B4-BE49-F238E27FC236}">
                <a16:creationId xmlns:a16="http://schemas.microsoft.com/office/drawing/2014/main" id="{287FE187-E4B8-4294-24A1-CF15F9A17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CD0738B-46A9-F9A4-1CA1-00C75BE029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27A071-364B-4367-B1B0-5080C36964D6}" type="slidenum">
              <a:rPr lang="fr-FR" smtClean="0"/>
              <a:t>‹N°›</a:t>
            </a:fld>
            <a:endParaRPr lang="fr-FR"/>
          </a:p>
        </p:txBody>
      </p:sp>
    </p:spTree>
    <p:extLst>
      <p:ext uri="{BB962C8B-B14F-4D97-AF65-F5344CB8AC3E}">
        <p14:creationId xmlns:p14="http://schemas.microsoft.com/office/powerpoint/2010/main" val="3768663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people/Le-petit-March%C3%A9-des-Engag%C3%A9es/61578650296456/"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hyperlink" Target="https://refugeewomenscentre.com/"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lianescooperation.org/sublime-sdgs/"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n.riche@lianescooperation.org"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mailto:lsarete@virage-energie.org"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11_D3AB7125.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5542B6E1-F0A7-39FE-7650-5991B7AE2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2" name="Rectangle : coins arrondis 11">
            <a:extLst>
              <a:ext uri="{FF2B5EF4-FFF2-40B4-BE49-F238E27FC236}">
                <a16:creationId xmlns:a16="http://schemas.microsoft.com/office/drawing/2014/main" id="{FCBE3C4F-7898-0A51-752F-2BA94D407BF2}"/>
              </a:ext>
            </a:extLst>
          </p:cNvPr>
          <p:cNvSpPr/>
          <p:nvPr/>
        </p:nvSpPr>
        <p:spPr>
          <a:xfrm>
            <a:off x="1538704" y="2349500"/>
            <a:ext cx="6916057" cy="1295400"/>
          </a:xfrm>
          <a:prstGeom prst="roundRect">
            <a:avLst>
              <a:gd name="adj" fmla="val 4884"/>
            </a:avLst>
          </a:prstGeom>
          <a:solidFill>
            <a:schemeClr val="bg1"/>
          </a:solidFill>
          <a:ln>
            <a:noFill/>
          </a:ln>
          <a:effectLst>
            <a:outerShdw blurRad="88900" dist="88900" dir="3960000" sx="101000" sy="101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Titre 3">
            <a:extLst>
              <a:ext uri="{FF2B5EF4-FFF2-40B4-BE49-F238E27FC236}">
                <a16:creationId xmlns:a16="http://schemas.microsoft.com/office/drawing/2014/main" id="{5772DA3B-8456-72FA-179F-33B85A6AC902}"/>
              </a:ext>
            </a:extLst>
          </p:cNvPr>
          <p:cNvSpPr txBox="1">
            <a:spLocks/>
          </p:cNvSpPr>
          <p:nvPr/>
        </p:nvSpPr>
        <p:spPr>
          <a:xfrm>
            <a:off x="1498601" y="2466734"/>
            <a:ext cx="6916057" cy="1068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5400" dirty="0">
                <a:solidFill>
                  <a:srgbClr val="199C9A"/>
                </a:solidFill>
                <a:latin typeface="Tw Cen MT Condensed Extra Bold" panose="020B0803020202020204" pitchFamily="34" charset="0"/>
              </a:rPr>
              <a:t>Regional mapping</a:t>
            </a:r>
          </a:p>
        </p:txBody>
      </p:sp>
      <p:sp>
        <p:nvSpPr>
          <p:cNvPr id="14" name="Rectangle : coins arrondis 13">
            <a:extLst>
              <a:ext uri="{FF2B5EF4-FFF2-40B4-BE49-F238E27FC236}">
                <a16:creationId xmlns:a16="http://schemas.microsoft.com/office/drawing/2014/main" id="{A76264E1-25A7-75EB-1169-118D3C1DCCDF}"/>
              </a:ext>
            </a:extLst>
          </p:cNvPr>
          <p:cNvSpPr/>
          <p:nvPr/>
        </p:nvSpPr>
        <p:spPr>
          <a:xfrm>
            <a:off x="3093482" y="3427821"/>
            <a:ext cx="7999062" cy="1295400"/>
          </a:xfrm>
          <a:prstGeom prst="roundRect">
            <a:avLst>
              <a:gd name="adj" fmla="val 4884"/>
            </a:avLst>
          </a:prstGeom>
          <a:solidFill>
            <a:schemeClr val="bg1"/>
          </a:solidFill>
          <a:ln>
            <a:noFill/>
          </a:ln>
          <a:effectLst>
            <a:outerShdw blurRad="88900" dist="88900" dir="3960000" sx="101000" sy="101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Titre 3">
            <a:extLst>
              <a:ext uri="{FF2B5EF4-FFF2-40B4-BE49-F238E27FC236}">
                <a16:creationId xmlns:a16="http://schemas.microsoft.com/office/drawing/2014/main" id="{D65B1FF7-2C72-3505-3DE4-11233BE42E0A}"/>
              </a:ext>
            </a:extLst>
          </p:cNvPr>
          <p:cNvSpPr txBox="1">
            <a:spLocks/>
          </p:cNvSpPr>
          <p:nvPr/>
        </p:nvSpPr>
        <p:spPr>
          <a:xfrm>
            <a:off x="3145971" y="3411568"/>
            <a:ext cx="7892142" cy="1068319"/>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5400" dirty="0">
                <a:solidFill>
                  <a:srgbClr val="199C9A"/>
                </a:solidFill>
                <a:latin typeface="Tw Cen MT Condensed Extra Bold" panose="020B0803020202020204" pitchFamily="34" charset="0"/>
              </a:rPr>
              <a:t>Coastline of Nord and Pas-de-Calais</a:t>
            </a:r>
          </a:p>
        </p:txBody>
      </p:sp>
      <p:cxnSp>
        <p:nvCxnSpPr>
          <p:cNvPr id="16" name="Connecteur droit 15">
            <a:extLst>
              <a:ext uri="{FF2B5EF4-FFF2-40B4-BE49-F238E27FC236}">
                <a16:creationId xmlns:a16="http://schemas.microsoft.com/office/drawing/2014/main" id="{50B94358-CEA2-4E3C-FC88-E03F830224EA}"/>
              </a:ext>
            </a:extLst>
          </p:cNvPr>
          <p:cNvCxnSpPr>
            <a:cxnSpLocks/>
          </p:cNvCxnSpPr>
          <p:nvPr/>
        </p:nvCxnSpPr>
        <p:spPr>
          <a:xfrm>
            <a:off x="4623918" y="3416294"/>
            <a:ext cx="1222624" cy="0"/>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cxnSp>
        <p:nvCxnSpPr>
          <p:cNvPr id="17" name="Connecteur droit 16">
            <a:extLst>
              <a:ext uri="{FF2B5EF4-FFF2-40B4-BE49-F238E27FC236}">
                <a16:creationId xmlns:a16="http://schemas.microsoft.com/office/drawing/2014/main" id="{6FB1D3C2-B59C-E52A-419C-97B80A22B899}"/>
              </a:ext>
            </a:extLst>
          </p:cNvPr>
          <p:cNvCxnSpPr/>
          <p:nvPr/>
        </p:nvCxnSpPr>
        <p:spPr>
          <a:xfrm>
            <a:off x="8491317" y="4499785"/>
            <a:ext cx="1400783" cy="0"/>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18" name="Rectangle : coins arrondis 17">
            <a:extLst>
              <a:ext uri="{FF2B5EF4-FFF2-40B4-BE49-F238E27FC236}">
                <a16:creationId xmlns:a16="http://schemas.microsoft.com/office/drawing/2014/main" id="{17E3AE11-74A9-527A-F617-DB42A18F2BCC}"/>
              </a:ext>
            </a:extLst>
          </p:cNvPr>
          <p:cNvSpPr/>
          <p:nvPr/>
        </p:nvSpPr>
        <p:spPr>
          <a:xfrm>
            <a:off x="8750300" y="6159500"/>
            <a:ext cx="3632200" cy="901700"/>
          </a:xfrm>
          <a:prstGeom prst="roundRect">
            <a:avLst>
              <a:gd name="adj" fmla="val 821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solidFill>
                <a:schemeClr val="bg1"/>
              </a:solidFill>
            </a:endParaRPr>
          </a:p>
        </p:txBody>
      </p:sp>
      <p:pic>
        <p:nvPicPr>
          <p:cNvPr id="19" name="Image 18" descr="Une image contenant graphisme, Graphique, texte, Police&#10;&#10;Le contenu généré par l’IA peut être incorrect.">
            <a:extLst>
              <a:ext uri="{FF2B5EF4-FFF2-40B4-BE49-F238E27FC236}">
                <a16:creationId xmlns:a16="http://schemas.microsoft.com/office/drawing/2014/main" id="{FD2B704E-D0BC-7BB6-24D0-57FDB4149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6484" y="6340911"/>
            <a:ext cx="1414154" cy="349177"/>
          </a:xfrm>
          <a:prstGeom prst="rect">
            <a:avLst/>
          </a:prstGeom>
        </p:spPr>
      </p:pic>
      <p:pic>
        <p:nvPicPr>
          <p:cNvPr id="20" name="Image 19" descr="Une image contenant carte, Graphique, art&#10;&#10;Le contenu généré par l’IA peut être incorrect.">
            <a:extLst>
              <a:ext uri="{FF2B5EF4-FFF2-40B4-BE49-F238E27FC236}">
                <a16:creationId xmlns:a16="http://schemas.microsoft.com/office/drawing/2014/main" id="{93889ABB-86C8-B8F2-7902-262283364954}"/>
              </a:ext>
            </a:extLst>
          </p:cNvPr>
          <p:cNvPicPr>
            <a:picLocks noChangeAspect="1"/>
          </p:cNvPicPr>
          <p:nvPr/>
        </p:nvPicPr>
        <p:blipFill>
          <a:blip r:embed="rId4">
            <a:extLst>
              <a:ext uri="{28A0092B-C50C-407E-A947-70E740481C1C}">
                <a14:useLocalDpi xmlns:a14="http://schemas.microsoft.com/office/drawing/2010/main" val="0"/>
              </a:ext>
            </a:extLst>
          </a:blip>
          <a:srcRect l="72336" t="5359" r="-2755" b="52718"/>
          <a:stretch>
            <a:fillRect/>
          </a:stretch>
        </p:blipFill>
        <p:spPr>
          <a:xfrm>
            <a:off x="12443380" y="1065229"/>
            <a:ext cx="2752627" cy="2469824"/>
          </a:xfrm>
          <a:prstGeom prst="rect">
            <a:avLst/>
          </a:prstGeom>
        </p:spPr>
      </p:pic>
      <p:sp>
        <p:nvSpPr>
          <p:cNvPr id="21" name="ZoneTexte 20">
            <a:extLst>
              <a:ext uri="{FF2B5EF4-FFF2-40B4-BE49-F238E27FC236}">
                <a16:creationId xmlns:a16="http://schemas.microsoft.com/office/drawing/2014/main" id="{542F3570-A951-83AB-EECB-48FE7978E704}"/>
              </a:ext>
            </a:extLst>
          </p:cNvPr>
          <p:cNvSpPr txBox="1"/>
          <p:nvPr/>
        </p:nvSpPr>
        <p:spPr>
          <a:xfrm>
            <a:off x="165100" y="263958"/>
            <a:ext cx="1257300" cy="369332"/>
          </a:xfrm>
          <a:prstGeom prst="rect">
            <a:avLst/>
          </a:prstGeom>
          <a:noFill/>
        </p:spPr>
        <p:txBody>
          <a:bodyPr wrap="square" rtlCol="0">
            <a:spAutoFit/>
          </a:bodyPr>
          <a:lstStyle/>
          <a:p>
            <a:pPr algn="ctr"/>
            <a:r>
              <a:rPr lang="fr-FR" dirty="0">
                <a:solidFill>
                  <a:srgbClr val="AD201A"/>
                </a:solidFill>
                <a:latin typeface="Tw Cen MT Condensed Extra Bold" panose="020B0803020202020204" pitchFamily="34" charset="0"/>
              </a:rPr>
              <a:t>2026</a:t>
            </a:r>
          </a:p>
        </p:txBody>
      </p:sp>
      <p:pic>
        <p:nvPicPr>
          <p:cNvPr id="24" name="Image 23">
            <a:extLst>
              <a:ext uri="{FF2B5EF4-FFF2-40B4-BE49-F238E27FC236}">
                <a16:creationId xmlns:a16="http://schemas.microsoft.com/office/drawing/2014/main" id="{349BAD52-CC65-4A06-BE69-CB88D1981F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3349" y="6279147"/>
            <a:ext cx="1157705" cy="578853"/>
          </a:xfrm>
          <a:prstGeom prst="rect">
            <a:avLst/>
          </a:prstGeom>
        </p:spPr>
      </p:pic>
    </p:spTree>
    <p:extLst>
      <p:ext uri="{BB962C8B-B14F-4D97-AF65-F5344CB8AC3E}">
        <p14:creationId xmlns:p14="http://schemas.microsoft.com/office/powerpoint/2010/main" val="3536880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E3B24-DBDD-A3E2-4A5D-B36B024443FE}"/>
            </a:ext>
          </a:extLst>
        </p:cNvPr>
        <p:cNvGrpSpPr/>
        <p:nvPr/>
      </p:nvGrpSpPr>
      <p:grpSpPr>
        <a:xfrm>
          <a:off x="0" y="0"/>
          <a:ext cx="0" cy="0"/>
          <a:chOff x="0" y="0"/>
          <a:chExt cx="0" cy="0"/>
        </a:xfrm>
      </p:grpSpPr>
      <p:sp>
        <p:nvSpPr>
          <p:cNvPr id="4" name="Sous-titre 2">
            <a:extLst>
              <a:ext uri="{FF2B5EF4-FFF2-40B4-BE49-F238E27FC236}">
                <a16:creationId xmlns:a16="http://schemas.microsoft.com/office/drawing/2014/main" id="{22756BF6-076C-B84A-FD70-665E55D36C9D}"/>
              </a:ext>
            </a:extLst>
          </p:cNvPr>
          <p:cNvSpPr txBox="1">
            <a:spLocks/>
          </p:cNvSpPr>
          <p:nvPr/>
        </p:nvSpPr>
        <p:spPr>
          <a:xfrm>
            <a:off x="11673856" y="229214"/>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rPr>
              <a:t>2</a:t>
            </a:r>
          </a:p>
        </p:txBody>
      </p:sp>
      <p:cxnSp>
        <p:nvCxnSpPr>
          <p:cNvPr id="5" name="Connecteur droit 4">
            <a:extLst>
              <a:ext uri="{FF2B5EF4-FFF2-40B4-BE49-F238E27FC236}">
                <a16:creationId xmlns:a16="http://schemas.microsoft.com/office/drawing/2014/main" id="{58081A94-3ECC-9D22-C630-A3DB56F0B739}"/>
              </a:ext>
            </a:extLst>
          </p:cNvPr>
          <p:cNvCxnSpPr>
            <a:cxnSpLocks/>
          </p:cNvCxnSpPr>
          <p:nvPr/>
        </p:nvCxnSpPr>
        <p:spPr>
          <a:xfrm flipH="1">
            <a:off x="11458692" y="-36548"/>
            <a:ext cx="2" cy="1140134"/>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BF56D899-62F7-5192-7F21-CCC68AF2C5C5}"/>
              </a:ext>
            </a:extLst>
          </p:cNvPr>
          <p:cNvSpPr txBox="1"/>
          <p:nvPr/>
        </p:nvSpPr>
        <p:spPr>
          <a:xfrm>
            <a:off x="352398" y="335793"/>
            <a:ext cx="10891136" cy="830997"/>
          </a:xfrm>
          <a:prstGeom prst="rect">
            <a:avLst/>
          </a:prstGeom>
          <a:noFill/>
        </p:spPr>
        <p:txBody>
          <a:bodyPr wrap="square" rtlCol="0">
            <a:spAutoFit/>
          </a:bodyPr>
          <a:lstStyle/>
          <a:p>
            <a:pPr algn="r"/>
            <a:r>
              <a:rPr lang="fr-FR" sz="4800" b="1" dirty="0">
                <a:solidFill>
                  <a:srgbClr val="199C9A"/>
                </a:solidFill>
                <a:latin typeface="Tw Cen MT Condensed Extra Bold" panose="020B0803020202020204" pitchFamily="34" charset="0"/>
              </a:rPr>
              <a:t>SDG 11: SUSTAINABLE CITIES AND COMMUNITIES</a:t>
            </a:r>
          </a:p>
        </p:txBody>
      </p:sp>
      <p:sp>
        <p:nvSpPr>
          <p:cNvPr id="22" name="ZoneTexte 21">
            <a:extLst>
              <a:ext uri="{FF2B5EF4-FFF2-40B4-BE49-F238E27FC236}">
                <a16:creationId xmlns:a16="http://schemas.microsoft.com/office/drawing/2014/main" id="{5554095F-F361-2A29-909A-8925D5CE2231}"/>
              </a:ext>
            </a:extLst>
          </p:cNvPr>
          <p:cNvSpPr txBox="1"/>
          <p:nvPr/>
        </p:nvSpPr>
        <p:spPr>
          <a:xfrm>
            <a:off x="36477" y="2106862"/>
            <a:ext cx="5825878" cy="4524315"/>
          </a:xfrm>
          <a:prstGeom prst="rect">
            <a:avLst/>
          </a:prstGeom>
          <a:noFill/>
        </p:spPr>
        <p:txBody>
          <a:bodyPr wrap="square" rtlCol="0">
            <a:spAutoFit/>
          </a:bodyPr>
          <a:lstStyle/>
          <a:p>
            <a:pPr marL="285750" indent="-285750" algn="just">
              <a:buFont typeface="Arial" panose="020B0604020202020204" pitchFamily="34" charset="0"/>
              <a:buChar char="•"/>
            </a:pPr>
            <a:r>
              <a:rPr lang="fr-FR" b="1" dirty="0">
                <a:solidFill>
                  <a:srgbClr val="AD201A"/>
                </a:solidFill>
              </a:rPr>
              <a:t>Local planning supports soil protection</a:t>
            </a:r>
            <a:r>
              <a:rPr lang="fr-FR" dirty="0"/>
              <a:t>, particularly in line with the Act of 20 July 2023 aiming for a net zero rate of land sealing by 2050. However, the pressures this places on the various activities within the region deserve to be addressed more directly and collectively. </a:t>
            </a:r>
          </a:p>
          <a:p>
            <a:endParaRPr lang="fr-FR" dirty="0"/>
          </a:p>
          <a:p>
            <a:pPr marL="285750" indent="-285750" algn="just">
              <a:buFont typeface="Arial" panose="020B0604020202020204" pitchFamily="34" charset="0"/>
              <a:buChar char="•"/>
            </a:pPr>
            <a:r>
              <a:rPr lang="fr-FR" b="1" dirty="0">
                <a:solidFill>
                  <a:srgbClr val="AD201A"/>
                </a:solidFill>
              </a:rPr>
              <a:t>Environmental health </a:t>
            </a:r>
            <a:r>
              <a:rPr lang="fr-FR" dirty="0"/>
              <a:t>is a well-developed area in the region, particularly in relation to the impact of air pollutants on health.</a:t>
            </a:r>
          </a:p>
          <a:p>
            <a:pPr marL="285750" indent="-285750">
              <a:buFont typeface="Arial" panose="020B0604020202020204" pitchFamily="34" charset="0"/>
              <a:buChar char="•"/>
            </a:pPr>
            <a:endParaRPr lang="fr-FR" dirty="0"/>
          </a:p>
          <a:p>
            <a:pPr marL="285750" indent="-285750" algn="just">
              <a:buFont typeface="Arial" panose="020B0604020202020204" pitchFamily="34" charset="0"/>
              <a:buChar char="•"/>
            </a:pPr>
            <a:r>
              <a:rPr lang="fr-FR" dirty="0"/>
              <a:t>There are numerous measures to protect heritage and natural areas, but </a:t>
            </a:r>
            <a:r>
              <a:rPr lang="fr-FR" b="1" dirty="0">
                <a:solidFill>
                  <a:srgbClr val="AD201A"/>
                </a:solidFill>
              </a:rPr>
              <a:t>the links between these various activities could be strengthened</a:t>
            </a:r>
            <a:r>
              <a:rPr lang="fr-FR" dirty="0"/>
              <a:t>, as is the case in the Dunkirk area thanks to the Halle aux Sucres. </a:t>
            </a:r>
          </a:p>
        </p:txBody>
      </p:sp>
      <p:sp>
        <p:nvSpPr>
          <p:cNvPr id="23" name="ZoneTexte 22">
            <a:extLst>
              <a:ext uri="{FF2B5EF4-FFF2-40B4-BE49-F238E27FC236}">
                <a16:creationId xmlns:a16="http://schemas.microsoft.com/office/drawing/2014/main" id="{F48D8504-2351-9BBA-F0B2-3EB8669AA8FC}"/>
              </a:ext>
            </a:extLst>
          </p:cNvPr>
          <p:cNvSpPr txBox="1"/>
          <p:nvPr/>
        </p:nvSpPr>
        <p:spPr>
          <a:xfrm>
            <a:off x="351358" y="1466696"/>
            <a:ext cx="6018253"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PROGRESS TOWARDS THE SDGs IN THE STUDY AREA</a:t>
            </a:r>
          </a:p>
        </p:txBody>
      </p:sp>
      <p:grpSp>
        <p:nvGrpSpPr>
          <p:cNvPr id="24" name="Groupe 23">
            <a:extLst>
              <a:ext uri="{FF2B5EF4-FFF2-40B4-BE49-F238E27FC236}">
                <a16:creationId xmlns:a16="http://schemas.microsoft.com/office/drawing/2014/main" id="{F6213347-512B-7B8B-A472-F87E26223C91}"/>
              </a:ext>
            </a:extLst>
          </p:cNvPr>
          <p:cNvGrpSpPr/>
          <p:nvPr/>
        </p:nvGrpSpPr>
        <p:grpSpPr>
          <a:xfrm>
            <a:off x="6547324" y="1867239"/>
            <a:ext cx="5344210" cy="3861735"/>
            <a:chOff x="5696612" y="2280745"/>
            <a:chExt cx="5977244" cy="3861735"/>
          </a:xfrm>
        </p:grpSpPr>
        <p:sp>
          <p:nvSpPr>
            <p:cNvPr id="25" name="Rectangle : coins arrondis 24">
              <a:extLst>
                <a:ext uri="{FF2B5EF4-FFF2-40B4-BE49-F238E27FC236}">
                  <a16:creationId xmlns:a16="http://schemas.microsoft.com/office/drawing/2014/main" id="{E1EA0C2E-4C88-0FC5-8B32-770C6A3A3A62}"/>
                </a:ext>
              </a:extLst>
            </p:cNvPr>
            <p:cNvSpPr/>
            <p:nvPr/>
          </p:nvSpPr>
          <p:spPr>
            <a:xfrm>
              <a:off x="5696612" y="2280745"/>
              <a:ext cx="5977244" cy="3861735"/>
            </a:xfrm>
            <a:prstGeom prst="roundRect">
              <a:avLst>
                <a:gd name="adj" fmla="val 8165"/>
              </a:avLst>
            </a:prstGeom>
            <a:solidFill>
              <a:srgbClr val="FD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B4B6957F-71CC-F5CA-E8FD-9EFEE93728C5}"/>
                </a:ext>
              </a:extLst>
            </p:cNvPr>
            <p:cNvSpPr txBox="1"/>
            <p:nvPr/>
          </p:nvSpPr>
          <p:spPr>
            <a:xfrm>
              <a:off x="6727274" y="2436368"/>
              <a:ext cx="3915918" cy="461665"/>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AREAS FOR FURTHER DEVELOPMENT</a:t>
              </a:r>
            </a:p>
          </p:txBody>
        </p:sp>
        <p:sp>
          <p:nvSpPr>
            <p:cNvPr id="27" name="ZoneTexte 26">
              <a:extLst>
                <a:ext uri="{FF2B5EF4-FFF2-40B4-BE49-F238E27FC236}">
                  <a16:creationId xmlns:a16="http://schemas.microsoft.com/office/drawing/2014/main" id="{094917C1-78A6-B728-7CC0-31B4DD5AA697}"/>
                </a:ext>
              </a:extLst>
            </p:cNvPr>
            <p:cNvSpPr txBox="1"/>
            <p:nvPr/>
          </p:nvSpPr>
          <p:spPr>
            <a:xfrm>
              <a:off x="5911769" y="3041498"/>
              <a:ext cx="5546925" cy="2585323"/>
            </a:xfrm>
            <a:prstGeom prst="rect">
              <a:avLst/>
            </a:prstGeom>
            <a:noFill/>
          </p:spPr>
          <p:txBody>
            <a:bodyPr wrap="square" rtlCol="0">
              <a:spAutoFit/>
            </a:bodyPr>
            <a:lstStyle/>
            <a:p>
              <a:pPr algn="ctr"/>
              <a:r>
                <a:rPr lang="fr-FR" sz="1600" dirty="0"/>
                <a:t>Strengthen the role of citizens in the design of urban spaces and public policies.</a:t>
              </a:r>
            </a:p>
            <a:p>
              <a:pPr algn="ctr"/>
              <a:endParaRPr lang="fr-FR" sz="1600" dirty="0"/>
            </a:p>
            <a:p>
              <a:pPr algn="ctr"/>
              <a:r>
                <a:rPr lang="fr-FR" sz="1600" dirty="0"/>
                <a:t>Support sustainable development measures that improve environmental and human health.</a:t>
              </a:r>
            </a:p>
            <a:p>
              <a:pPr algn="ctr"/>
              <a:endParaRPr lang="fr-FR" sz="1600" dirty="0"/>
            </a:p>
            <a:p>
              <a:pPr algn="ctr"/>
              <a:r>
                <a:rPr lang="fr-FR" sz="1600" dirty="0"/>
                <a:t>Make decarbonisation solutions accessible to all, and in particular raise awareness among local authorities of the importance of accessible public spaces in inclusion initiatives.</a:t>
              </a:r>
            </a:p>
          </p:txBody>
        </p:sp>
        <p:cxnSp>
          <p:nvCxnSpPr>
            <p:cNvPr id="28" name="Connecteur droit 27">
              <a:extLst>
                <a:ext uri="{FF2B5EF4-FFF2-40B4-BE49-F238E27FC236}">
                  <a16:creationId xmlns:a16="http://schemas.microsoft.com/office/drawing/2014/main" id="{9480EB1A-A779-EDC1-118F-E056903CDF36}"/>
                </a:ext>
              </a:extLst>
            </p:cNvPr>
            <p:cNvCxnSpPr>
              <a:cxnSpLocks/>
            </p:cNvCxnSpPr>
            <p:nvPr/>
          </p:nvCxnSpPr>
          <p:spPr>
            <a:xfrm flipH="1">
              <a:off x="8100485" y="3770213"/>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cxnSp>
          <p:nvCxnSpPr>
            <p:cNvPr id="29" name="Connecteur droit 28">
              <a:extLst>
                <a:ext uri="{FF2B5EF4-FFF2-40B4-BE49-F238E27FC236}">
                  <a16:creationId xmlns:a16="http://schemas.microsoft.com/office/drawing/2014/main" id="{9E6A3531-7F81-7D00-B7A4-C76E6C7ED33A}"/>
                </a:ext>
              </a:extLst>
            </p:cNvPr>
            <p:cNvCxnSpPr>
              <a:cxnSpLocks/>
            </p:cNvCxnSpPr>
            <p:nvPr/>
          </p:nvCxnSpPr>
          <p:spPr>
            <a:xfrm flipH="1">
              <a:off x="8100485" y="4456992"/>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grpSp>
      <p:pic>
        <p:nvPicPr>
          <p:cNvPr id="2" name="Picture 2">
            <a:extLst>
              <a:ext uri="{FF2B5EF4-FFF2-40B4-BE49-F238E27FC236}">
                <a16:creationId xmlns:a16="http://schemas.microsoft.com/office/drawing/2014/main" id="{C5C752F3-6F9E-4F0C-BB25-786769A020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885" t="34644" r="17679" b="34402"/>
          <a:stretch>
            <a:fillRect/>
          </a:stretch>
        </p:blipFill>
        <p:spPr bwMode="auto">
          <a:xfrm>
            <a:off x="10906879" y="5557704"/>
            <a:ext cx="1296000" cy="130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981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7D080-8778-D525-E159-2E30A6953BA7}"/>
            </a:ext>
          </a:extLst>
        </p:cNvPr>
        <p:cNvGrpSpPr/>
        <p:nvPr/>
      </p:nvGrpSpPr>
      <p:grpSpPr>
        <a:xfrm>
          <a:off x="0" y="0"/>
          <a:ext cx="0" cy="0"/>
          <a:chOff x="0" y="0"/>
          <a:chExt cx="0" cy="0"/>
        </a:xfrm>
      </p:grpSpPr>
      <p:sp>
        <p:nvSpPr>
          <p:cNvPr id="2" name="Sous-titre 2">
            <a:extLst>
              <a:ext uri="{FF2B5EF4-FFF2-40B4-BE49-F238E27FC236}">
                <a16:creationId xmlns:a16="http://schemas.microsoft.com/office/drawing/2014/main" id="{7B259BB1-E011-7330-C846-994B3D16EB5A}"/>
              </a:ext>
            </a:extLst>
          </p:cNvPr>
          <p:cNvSpPr txBox="1">
            <a:spLocks/>
          </p:cNvSpPr>
          <p:nvPr/>
        </p:nvSpPr>
        <p:spPr>
          <a:xfrm>
            <a:off x="338067" y="235606"/>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rPr>
              <a:t>2</a:t>
            </a:r>
            <a:endParaRPr lang="fr-FR" sz="4400" dirty="0">
              <a:solidFill>
                <a:srgbClr val="AD201A"/>
              </a:solidFill>
            </a:endParaRPr>
          </a:p>
        </p:txBody>
      </p:sp>
      <p:cxnSp>
        <p:nvCxnSpPr>
          <p:cNvPr id="3" name="Connecteur droit 2">
            <a:extLst>
              <a:ext uri="{FF2B5EF4-FFF2-40B4-BE49-F238E27FC236}">
                <a16:creationId xmlns:a16="http://schemas.microsoft.com/office/drawing/2014/main" id="{41EC5231-871C-E506-73DA-3DC365098F8A}"/>
              </a:ext>
            </a:extLst>
          </p:cNvPr>
          <p:cNvCxnSpPr>
            <a:cxnSpLocks/>
          </p:cNvCxnSpPr>
          <p:nvPr/>
        </p:nvCxnSpPr>
        <p:spPr>
          <a:xfrm>
            <a:off x="897824" y="-81894"/>
            <a:ext cx="0" cy="1537409"/>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15" name="ZoneTexte 14">
            <a:extLst>
              <a:ext uri="{FF2B5EF4-FFF2-40B4-BE49-F238E27FC236}">
                <a16:creationId xmlns:a16="http://schemas.microsoft.com/office/drawing/2014/main" id="{6A42103C-C005-A292-D5A8-552C1A3090F4}"/>
              </a:ext>
            </a:extLst>
          </p:cNvPr>
          <p:cNvSpPr txBox="1"/>
          <p:nvPr/>
        </p:nvSpPr>
        <p:spPr>
          <a:xfrm>
            <a:off x="1105030" y="340607"/>
            <a:ext cx="10888495" cy="1323439"/>
          </a:xfrm>
          <a:prstGeom prst="rect">
            <a:avLst/>
          </a:prstGeom>
          <a:noFill/>
        </p:spPr>
        <p:txBody>
          <a:bodyPr wrap="square" rtlCol="0">
            <a:spAutoFit/>
          </a:bodyPr>
          <a:lstStyle/>
          <a:p>
            <a:r>
              <a:rPr lang="fr-FR" sz="4000" b="1" dirty="0">
                <a:solidFill>
                  <a:srgbClr val="199C9A"/>
                </a:solidFill>
                <a:latin typeface="Tw Cen MT Condensed Extra Bold" panose="020B0803020202020204" pitchFamily="34" charset="0"/>
              </a:rPr>
              <a:t>SDGs 12 AND 13: ENVIRONMENTAL RESPONSIBILITY AND LOCAL CLIMATE ACTION</a:t>
            </a:r>
          </a:p>
        </p:txBody>
      </p:sp>
      <p:sp>
        <p:nvSpPr>
          <p:cNvPr id="21" name="ZoneTexte 20">
            <a:extLst>
              <a:ext uri="{FF2B5EF4-FFF2-40B4-BE49-F238E27FC236}">
                <a16:creationId xmlns:a16="http://schemas.microsoft.com/office/drawing/2014/main" id="{E7C612BA-5334-18FD-C191-D8986CF39B32}"/>
              </a:ext>
            </a:extLst>
          </p:cNvPr>
          <p:cNvSpPr txBox="1"/>
          <p:nvPr/>
        </p:nvSpPr>
        <p:spPr>
          <a:xfrm>
            <a:off x="234298" y="2361795"/>
            <a:ext cx="6645693" cy="4247317"/>
          </a:xfrm>
          <a:prstGeom prst="rect">
            <a:avLst/>
          </a:prstGeom>
          <a:noFill/>
        </p:spPr>
        <p:txBody>
          <a:bodyPr wrap="square" rtlCol="0">
            <a:spAutoFit/>
          </a:bodyPr>
          <a:lstStyle/>
          <a:p>
            <a:pPr marL="285750" indent="-285750" algn="just">
              <a:buFont typeface="Arial" panose="020B0604020202020204" pitchFamily="34" charset="0"/>
              <a:buChar char="•"/>
            </a:pPr>
            <a:r>
              <a:rPr lang="fr-FR" dirty="0"/>
              <a:t>The issue of the </a:t>
            </a:r>
            <a:r>
              <a:rPr lang="fr-FR" b="1" dirty="0">
                <a:solidFill>
                  <a:srgbClr val="AD201A"/>
                </a:solidFill>
              </a:rPr>
              <a:t>region’s climate resilience features prominently </a:t>
            </a:r>
            <a:r>
              <a:rPr lang="fr-FR" dirty="0"/>
              <a:t>in discussions in the Nord and Pas-de-Calais coastal areas, largely due to numerous vulnerabilities: risks of submersion, flooding, coastal erosion, etc. </a:t>
            </a:r>
          </a:p>
          <a:p>
            <a:pPr marL="285750" indent="-285750" algn="r">
              <a:buFont typeface="Arial" panose="020B0604020202020204" pitchFamily="34" charset="0"/>
              <a:buChar char="•"/>
            </a:pPr>
            <a:endParaRPr lang="fr-FR" dirty="0"/>
          </a:p>
          <a:p>
            <a:pPr marL="285750" indent="-285750" algn="just">
              <a:buFont typeface="Arial" panose="020B0604020202020204" pitchFamily="34" charset="0"/>
              <a:buChar char="•"/>
            </a:pPr>
            <a:r>
              <a:rPr lang="fr-FR" b="1" dirty="0">
                <a:solidFill>
                  <a:srgbClr val="AD201A"/>
                </a:solidFill>
              </a:rPr>
              <a:t>Local industries and businesses are committed </a:t>
            </a:r>
            <a:r>
              <a:rPr lang="fr-FR" dirty="0"/>
              <a:t>to decarbonisation projects, but </a:t>
            </a:r>
            <a:r>
              <a:rPr lang="fr-FR" b="1" dirty="0">
                <a:solidFill>
                  <a:srgbClr val="AD201A"/>
                </a:solidFill>
              </a:rPr>
              <a:t>other concerns appear to take priority</a:t>
            </a:r>
            <a:r>
              <a:rPr lang="fr-FR" dirty="0"/>
              <a:t>, particularly recruitment difficulties and issues of international competitiveness.</a:t>
            </a:r>
          </a:p>
          <a:p>
            <a:pPr marL="285750" indent="-285750" algn="r">
              <a:buFont typeface="Arial" panose="020B0604020202020204" pitchFamily="34" charset="0"/>
              <a:buChar char="•"/>
            </a:pPr>
            <a:endParaRPr lang="fr-FR" dirty="0"/>
          </a:p>
          <a:p>
            <a:pPr marL="285750" indent="-285750" algn="just">
              <a:buFont typeface="Arial" panose="020B0604020202020204" pitchFamily="34" charset="0"/>
              <a:buChar char="•"/>
            </a:pPr>
            <a:r>
              <a:rPr lang="fr-FR" b="1" dirty="0">
                <a:solidFill>
                  <a:srgbClr val="AD201A"/>
                </a:solidFill>
              </a:rPr>
              <a:t>Many organisations are working to raise </a:t>
            </a:r>
            <a:r>
              <a:rPr lang="fr-FR" dirty="0"/>
              <a:t>residents’</a:t>
            </a:r>
            <a:r>
              <a:rPr lang="fr-FR" b="1" dirty="0">
                <a:solidFill>
                  <a:srgbClr val="AD201A"/>
                </a:solidFill>
              </a:rPr>
              <a:t> awareness of sustainable lifestyles, </a:t>
            </a:r>
            <a:r>
              <a:rPr lang="fr-FR" dirty="0"/>
              <a:t>but in terms of material consumption, the volume of waste produced remains very high.</a:t>
            </a:r>
          </a:p>
        </p:txBody>
      </p:sp>
      <p:sp>
        <p:nvSpPr>
          <p:cNvPr id="22" name="ZoneTexte 21">
            <a:extLst>
              <a:ext uri="{FF2B5EF4-FFF2-40B4-BE49-F238E27FC236}">
                <a16:creationId xmlns:a16="http://schemas.microsoft.com/office/drawing/2014/main" id="{9AB714A0-26C2-F1F4-7387-7136E22603AF}"/>
              </a:ext>
            </a:extLst>
          </p:cNvPr>
          <p:cNvSpPr txBox="1"/>
          <p:nvPr/>
        </p:nvSpPr>
        <p:spPr>
          <a:xfrm>
            <a:off x="416561" y="1706397"/>
            <a:ext cx="6303309"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PROGRESS TOWARDS THE SDGs IN THE STUDY AREA</a:t>
            </a:r>
          </a:p>
        </p:txBody>
      </p:sp>
      <p:grpSp>
        <p:nvGrpSpPr>
          <p:cNvPr id="23" name="Groupe 22">
            <a:extLst>
              <a:ext uri="{FF2B5EF4-FFF2-40B4-BE49-F238E27FC236}">
                <a16:creationId xmlns:a16="http://schemas.microsoft.com/office/drawing/2014/main" id="{5C9CBDC0-A211-C031-5261-42AA120C616E}"/>
              </a:ext>
            </a:extLst>
          </p:cNvPr>
          <p:cNvGrpSpPr/>
          <p:nvPr/>
        </p:nvGrpSpPr>
        <p:grpSpPr>
          <a:xfrm>
            <a:off x="7135107" y="2077814"/>
            <a:ext cx="4392934" cy="3970317"/>
            <a:chOff x="899212" y="2291377"/>
            <a:chExt cx="5977244" cy="3970317"/>
          </a:xfrm>
        </p:grpSpPr>
        <p:sp>
          <p:nvSpPr>
            <p:cNvPr id="24" name="Rectangle : coins arrondis 23">
              <a:extLst>
                <a:ext uri="{FF2B5EF4-FFF2-40B4-BE49-F238E27FC236}">
                  <a16:creationId xmlns:a16="http://schemas.microsoft.com/office/drawing/2014/main" id="{CD3E8CEB-C093-5DF2-2135-5385141277FF}"/>
                </a:ext>
              </a:extLst>
            </p:cNvPr>
            <p:cNvSpPr/>
            <p:nvPr/>
          </p:nvSpPr>
          <p:spPr>
            <a:xfrm>
              <a:off x="899212" y="2291377"/>
              <a:ext cx="5977244" cy="3970317"/>
            </a:xfrm>
            <a:prstGeom prst="roundRect">
              <a:avLst>
                <a:gd name="adj" fmla="val 8165"/>
              </a:avLst>
            </a:prstGeom>
            <a:solidFill>
              <a:srgbClr val="FD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8CD3DC1F-E11B-DA92-CAA8-6E20164A79E8}"/>
                </a:ext>
              </a:extLst>
            </p:cNvPr>
            <p:cNvSpPr txBox="1"/>
            <p:nvPr/>
          </p:nvSpPr>
          <p:spPr>
            <a:xfrm>
              <a:off x="1302807" y="2447001"/>
              <a:ext cx="5170052" cy="461665"/>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AREAS FOR FURTHER DEVELOPMENT</a:t>
              </a:r>
            </a:p>
          </p:txBody>
        </p:sp>
        <p:sp>
          <p:nvSpPr>
            <p:cNvPr id="26" name="ZoneTexte 25">
              <a:extLst>
                <a:ext uri="{FF2B5EF4-FFF2-40B4-BE49-F238E27FC236}">
                  <a16:creationId xmlns:a16="http://schemas.microsoft.com/office/drawing/2014/main" id="{1174A0A8-6557-8944-FA82-D0B69576B669}"/>
                </a:ext>
              </a:extLst>
            </p:cNvPr>
            <p:cNvSpPr txBox="1"/>
            <p:nvPr/>
          </p:nvSpPr>
          <p:spPr>
            <a:xfrm>
              <a:off x="1114369" y="3113141"/>
              <a:ext cx="5546925" cy="2308324"/>
            </a:xfrm>
            <a:prstGeom prst="rect">
              <a:avLst/>
            </a:prstGeom>
            <a:noFill/>
          </p:spPr>
          <p:txBody>
            <a:bodyPr wrap="square" rtlCol="0">
              <a:spAutoFit/>
            </a:bodyPr>
            <a:lstStyle/>
            <a:p>
              <a:pPr algn="ctr"/>
              <a:r>
                <a:rPr lang="fr-FR" sz="1600" dirty="0"/>
                <a:t>Support sustainable tourism models, grounded in the protection of nature and the living conditions of residents at both local and global levels.</a:t>
              </a:r>
            </a:p>
            <a:p>
              <a:pPr algn="ctr"/>
              <a:endParaRPr lang="fr-FR" sz="1600" dirty="0"/>
            </a:p>
            <a:p>
              <a:pPr algn="ctr"/>
              <a:r>
                <a:rPr lang="fr-FR" sz="1600" dirty="0"/>
                <a:t>Enable everyone to better understand the links between consumption patterns and their impacts, at both local and global levels.</a:t>
              </a:r>
            </a:p>
          </p:txBody>
        </p:sp>
        <p:cxnSp>
          <p:nvCxnSpPr>
            <p:cNvPr id="27" name="Connecteur droit 26">
              <a:extLst>
                <a:ext uri="{FF2B5EF4-FFF2-40B4-BE49-F238E27FC236}">
                  <a16:creationId xmlns:a16="http://schemas.microsoft.com/office/drawing/2014/main" id="{A9291812-347B-1892-7493-5A272D045EBE}"/>
                </a:ext>
              </a:extLst>
            </p:cNvPr>
            <p:cNvCxnSpPr>
              <a:cxnSpLocks/>
            </p:cNvCxnSpPr>
            <p:nvPr/>
          </p:nvCxnSpPr>
          <p:spPr>
            <a:xfrm flipH="1">
              <a:off x="3220141" y="4239077"/>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grpSp>
      <p:pic>
        <p:nvPicPr>
          <p:cNvPr id="1026" name="Picture 2">
            <a:extLst>
              <a:ext uri="{FF2B5EF4-FFF2-40B4-BE49-F238E27FC236}">
                <a16:creationId xmlns:a16="http://schemas.microsoft.com/office/drawing/2014/main" id="{76C935EF-6B66-A12E-2F2A-0E1EDBFEBE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138" t="34230" r="1426" b="34817"/>
          <a:stretch>
            <a:fillRect/>
          </a:stretch>
        </p:blipFill>
        <p:spPr bwMode="auto">
          <a:xfrm>
            <a:off x="9398910" y="5503126"/>
            <a:ext cx="1296000" cy="13048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C41B7A8F-5DBC-71B4-0E33-A1129C334D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6" t="67440" r="82678" b="1606"/>
          <a:stretch>
            <a:fillRect/>
          </a:stretch>
        </p:blipFill>
        <p:spPr bwMode="auto">
          <a:xfrm>
            <a:off x="10841740" y="5523519"/>
            <a:ext cx="1296000" cy="130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472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FD342-EF3E-2A80-F62E-424746B105F3}"/>
            </a:ext>
          </a:extLst>
        </p:cNvPr>
        <p:cNvGrpSpPr/>
        <p:nvPr/>
      </p:nvGrpSpPr>
      <p:grpSpPr>
        <a:xfrm>
          <a:off x="0" y="0"/>
          <a:ext cx="0" cy="0"/>
          <a:chOff x="0" y="0"/>
          <a:chExt cx="0" cy="0"/>
        </a:xfrm>
      </p:grpSpPr>
      <p:sp>
        <p:nvSpPr>
          <p:cNvPr id="4" name="Sous-titre 2">
            <a:extLst>
              <a:ext uri="{FF2B5EF4-FFF2-40B4-BE49-F238E27FC236}">
                <a16:creationId xmlns:a16="http://schemas.microsoft.com/office/drawing/2014/main" id="{045EB4CB-50A0-DCE1-AD95-4E4C6964A658}"/>
              </a:ext>
            </a:extLst>
          </p:cNvPr>
          <p:cNvSpPr txBox="1">
            <a:spLocks/>
          </p:cNvSpPr>
          <p:nvPr/>
        </p:nvSpPr>
        <p:spPr>
          <a:xfrm>
            <a:off x="11673856" y="229214"/>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rPr>
              <a:t>2</a:t>
            </a:r>
          </a:p>
        </p:txBody>
      </p:sp>
      <p:cxnSp>
        <p:nvCxnSpPr>
          <p:cNvPr id="5" name="Connecteur droit 4">
            <a:extLst>
              <a:ext uri="{FF2B5EF4-FFF2-40B4-BE49-F238E27FC236}">
                <a16:creationId xmlns:a16="http://schemas.microsoft.com/office/drawing/2014/main" id="{BC96D2C0-08E8-DF7C-6EB8-AA5539C288BD}"/>
              </a:ext>
            </a:extLst>
          </p:cNvPr>
          <p:cNvCxnSpPr>
            <a:cxnSpLocks/>
          </p:cNvCxnSpPr>
          <p:nvPr/>
        </p:nvCxnSpPr>
        <p:spPr>
          <a:xfrm flipH="1">
            <a:off x="11458692" y="-36548"/>
            <a:ext cx="2" cy="1140134"/>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C67F95F7-1909-18DB-60AE-2FE14CE221AF}"/>
              </a:ext>
            </a:extLst>
          </p:cNvPr>
          <p:cNvSpPr txBox="1"/>
          <p:nvPr/>
        </p:nvSpPr>
        <p:spPr>
          <a:xfrm>
            <a:off x="-679294" y="271329"/>
            <a:ext cx="11922824" cy="646331"/>
          </a:xfrm>
          <a:prstGeom prst="rect">
            <a:avLst/>
          </a:prstGeom>
          <a:noFill/>
        </p:spPr>
        <p:txBody>
          <a:bodyPr wrap="square" rtlCol="0">
            <a:spAutoFit/>
          </a:bodyPr>
          <a:lstStyle/>
          <a:p>
            <a:pPr algn="r"/>
            <a:r>
              <a:rPr lang="fr-FR" sz="3600" b="1" dirty="0">
                <a:solidFill>
                  <a:srgbClr val="199C9A"/>
                </a:solidFill>
                <a:latin typeface="Tw Cen MT Condensed Extra Bold" panose="020B0803020202020204" pitchFamily="34" charset="0"/>
              </a:rPr>
              <a:t>SDG 17: PARTNERSHIPS FOR THE ACHIEVEMENT OF THE GOALS</a:t>
            </a:r>
          </a:p>
        </p:txBody>
      </p:sp>
      <p:sp>
        <p:nvSpPr>
          <p:cNvPr id="3" name="ZoneTexte 2">
            <a:extLst>
              <a:ext uri="{FF2B5EF4-FFF2-40B4-BE49-F238E27FC236}">
                <a16:creationId xmlns:a16="http://schemas.microsoft.com/office/drawing/2014/main" id="{C2A8F4C4-31FD-2F26-ED79-2E68DB583BFD}"/>
              </a:ext>
            </a:extLst>
          </p:cNvPr>
          <p:cNvSpPr txBox="1"/>
          <p:nvPr/>
        </p:nvSpPr>
        <p:spPr>
          <a:xfrm>
            <a:off x="136794" y="1779687"/>
            <a:ext cx="6354238" cy="5078313"/>
          </a:xfrm>
          <a:prstGeom prst="rect">
            <a:avLst/>
          </a:prstGeom>
          <a:noFill/>
        </p:spPr>
        <p:txBody>
          <a:bodyPr wrap="square" rtlCol="0">
            <a:spAutoFit/>
          </a:bodyPr>
          <a:lstStyle/>
          <a:p>
            <a:pPr marL="285750" indent="-285750" algn="just">
              <a:buFont typeface="Arial" panose="020B0604020202020204" pitchFamily="34" charset="0"/>
              <a:buChar char="•"/>
            </a:pPr>
            <a:r>
              <a:rPr lang="fr-FR" dirty="0"/>
              <a:t>The </a:t>
            </a:r>
            <a:r>
              <a:rPr lang="fr-FR" b="1" dirty="0">
                <a:solidFill>
                  <a:srgbClr val="AD201A"/>
                </a:solidFill>
              </a:rPr>
              <a:t>international connections </a:t>
            </a:r>
            <a:r>
              <a:rPr lang="fr-FR" dirty="0"/>
              <a:t>associated with port activities and the shared borders with Belgium and the United Kingdom are conducive to </a:t>
            </a:r>
            <a:r>
              <a:rPr lang="fr-FR" b="1" dirty="0">
                <a:solidFill>
                  <a:srgbClr val="AD201A"/>
                </a:solidFill>
              </a:rPr>
              <a:t>the development of partnerships</a:t>
            </a:r>
            <a:r>
              <a:rPr lang="fr-FR" dirty="0"/>
              <a:t>, although these </a:t>
            </a:r>
            <a:r>
              <a:rPr lang="fr-FR" b="1" dirty="0">
                <a:solidFill>
                  <a:srgbClr val="AD201A"/>
                </a:solidFill>
              </a:rPr>
              <a:t>depend on the political will of </a:t>
            </a:r>
            <a:r>
              <a:rPr lang="fr-FR" b="1" dirty="0" err="1">
                <a:solidFill>
                  <a:srgbClr val="AD201A"/>
                </a:solidFill>
              </a:rPr>
              <a:t>elected representatives</a:t>
            </a:r>
            <a:r>
              <a:rPr lang="fr-FR" dirty="0"/>
              <a:t>. </a:t>
            </a:r>
          </a:p>
          <a:p>
            <a:pPr marL="285750" indent="-285750">
              <a:buFont typeface="Arial" panose="020B0604020202020204" pitchFamily="34" charset="0"/>
              <a:buChar char="•"/>
            </a:pPr>
            <a:endParaRPr lang="fr-FR" dirty="0"/>
          </a:p>
          <a:p>
            <a:pPr marL="285750" indent="-285750" algn="just">
              <a:buFont typeface="Arial" panose="020B0604020202020204" pitchFamily="34" charset="0"/>
              <a:buChar char="•"/>
            </a:pPr>
            <a:r>
              <a:rPr lang="fr-FR" b="1" dirty="0">
                <a:solidFill>
                  <a:srgbClr val="AD201A"/>
                </a:solidFill>
              </a:rPr>
              <a:t>School partnerships </a:t>
            </a:r>
            <a:r>
              <a:rPr lang="fr-FR" dirty="0"/>
              <a:t>are very common, due to the Franco-German and Franco-Polish ties developed after the Second World War. These can serve as </a:t>
            </a:r>
            <a:r>
              <a:rPr lang="fr-FR" b="1" dirty="0">
                <a:solidFill>
                  <a:srgbClr val="AD201A"/>
                </a:solidFill>
              </a:rPr>
              <a:t>a lever for the development of </a:t>
            </a:r>
            <a:r>
              <a:rPr lang="fr-FR" dirty="0"/>
              <a:t>broader </a:t>
            </a:r>
            <a:r>
              <a:rPr lang="fr-FR" b="1" dirty="0">
                <a:solidFill>
                  <a:srgbClr val="AD201A"/>
                </a:solidFill>
              </a:rPr>
              <a:t>solidarity policies</a:t>
            </a:r>
            <a:r>
              <a:rPr lang="fr-FR" dirty="0"/>
              <a:t>. </a:t>
            </a:r>
          </a:p>
          <a:p>
            <a:pPr marL="285750" indent="-285750">
              <a:buFont typeface="Arial" panose="020B0604020202020204" pitchFamily="34" charset="0"/>
              <a:buChar char="•"/>
            </a:pPr>
            <a:endParaRPr lang="fr-FR" dirty="0"/>
          </a:p>
          <a:p>
            <a:pPr marL="285750" indent="-285750" algn="just">
              <a:buFont typeface="Arial" panose="020B0604020202020204" pitchFamily="34" charset="0"/>
              <a:buChar char="•"/>
            </a:pPr>
            <a:r>
              <a:rPr lang="fr-FR" dirty="0"/>
              <a:t>The multiplicity of levels of governance complicates the coordination of local policies. </a:t>
            </a:r>
            <a:r>
              <a:rPr lang="fr-FR" b="1" dirty="0">
                <a:solidFill>
                  <a:srgbClr val="AD201A"/>
                </a:solidFill>
              </a:rPr>
              <a:t>The development of cross-cutting plans </a:t>
            </a:r>
            <a:r>
              <a:rPr lang="fr-FR" dirty="0"/>
              <a:t>such as Local Health Contracts and Territorial Food Projects presents opportunities for </a:t>
            </a:r>
            <a:r>
              <a:rPr lang="fr-FR" b="1" dirty="0">
                <a:solidFill>
                  <a:srgbClr val="AD201A"/>
                </a:solidFill>
              </a:rPr>
              <a:t>stakeholders from various sectors to work together</a:t>
            </a:r>
            <a:r>
              <a:rPr lang="fr-FR" dirty="0"/>
              <a:t>.</a:t>
            </a:r>
          </a:p>
        </p:txBody>
      </p:sp>
      <p:sp>
        <p:nvSpPr>
          <p:cNvPr id="15" name="ZoneTexte 14">
            <a:extLst>
              <a:ext uri="{FF2B5EF4-FFF2-40B4-BE49-F238E27FC236}">
                <a16:creationId xmlns:a16="http://schemas.microsoft.com/office/drawing/2014/main" id="{8CA366E0-F5D3-132F-E45F-5E9186BE460B}"/>
              </a:ext>
            </a:extLst>
          </p:cNvPr>
          <p:cNvSpPr txBox="1"/>
          <p:nvPr/>
        </p:nvSpPr>
        <p:spPr>
          <a:xfrm>
            <a:off x="351363" y="1270752"/>
            <a:ext cx="5825878"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PROGRESS TOWARDS THE SDGs IN THE STUDY AREA</a:t>
            </a:r>
          </a:p>
        </p:txBody>
      </p:sp>
      <p:grpSp>
        <p:nvGrpSpPr>
          <p:cNvPr id="16" name="Groupe 15">
            <a:extLst>
              <a:ext uri="{FF2B5EF4-FFF2-40B4-BE49-F238E27FC236}">
                <a16:creationId xmlns:a16="http://schemas.microsoft.com/office/drawing/2014/main" id="{4596336C-881C-434B-E8FD-0065E955A838}"/>
              </a:ext>
            </a:extLst>
          </p:cNvPr>
          <p:cNvGrpSpPr/>
          <p:nvPr/>
        </p:nvGrpSpPr>
        <p:grpSpPr>
          <a:xfrm>
            <a:off x="6803572" y="1787383"/>
            <a:ext cx="4870284" cy="4335552"/>
            <a:chOff x="5696610" y="2280744"/>
            <a:chExt cx="5977244" cy="3770605"/>
          </a:xfrm>
        </p:grpSpPr>
        <p:sp>
          <p:nvSpPr>
            <p:cNvPr id="17" name="Rectangle : coins arrondis 16">
              <a:extLst>
                <a:ext uri="{FF2B5EF4-FFF2-40B4-BE49-F238E27FC236}">
                  <a16:creationId xmlns:a16="http://schemas.microsoft.com/office/drawing/2014/main" id="{A2C8CC02-2B28-7FDF-04B1-95036981A3FF}"/>
                </a:ext>
              </a:extLst>
            </p:cNvPr>
            <p:cNvSpPr/>
            <p:nvPr/>
          </p:nvSpPr>
          <p:spPr>
            <a:xfrm>
              <a:off x="5696610" y="2280744"/>
              <a:ext cx="5977244" cy="3770605"/>
            </a:xfrm>
            <a:prstGeom prst="roundRect">
              <a:avLst>
                <a:gd name="adj" fmla="val 8165"/>
              </a:avLst>
            </a:prstGeom>
            <a:solidFill>
              <a:srgbClr val="FD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C57CB3A6-31DD-F333-1898-CE659C28EA4E}"/>
                </a:ext>
              </a:extLst>
            </p:cNvPr>
            <p:cNvSpPr txBox="1"/>
            <p:nvPr/>
          </p:nvSpPr>
          <p:spPr>
            <a:xfrm>
              <a:off x="6279455" y="2436368"/>
              <a:ext cx="4811558" cy="401507"/>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AREAS FOR FURTHER DEVELOPMENT</a:t>
              </a:r>
            </a:p>
          </p:txBody>
        </p:sp>
        <p:sp>
          <p:nvSpPr>
            <p:cNvPr id="19" name="ZoneTexte 18">
              <a:extLst>
                <a:ext uri="{FF2B5EF4-FFF2-40B4-BE49-F238E27FC236}">
                  <a16:creationId xmlns:a16="http://schemas.microsoft.com/office/drawing/2014/main" id="{13BB61A8-DC5B-3048-9DDB-AB66E1A58DF9}"/>
                </a:ext>
              </a:extLst>
            </p:cNvPr>
            <p:cNvSpPr txBox="1"/>
            <p:nvPr/>
          </p:nvSpPr>
          <p:spPr>
            <a:xfrm>
              <a:off x="5988030" y="2937355"/>
              <a:ext cx="5394401" cy="2864085"/>
            </a:xfrm>
            <a:prstGeom prst="rect">
              <a:avLst/>
            </a:prstGeom>
            <a:noFill/>
          </p:spPr>
          <p:txBody>
            <a:bodyPr wrap="square" rtlCol="0">
              <a:spAutoFit/>
            </a:bodyPr>
            <a:lstStyle/>
            <a:p>
              <a:pPr algn="ctr"/>
              <a:r>
                <a:rPr lang="fr-FR" sz="1600" dirty="0"/>
                <a:t>Promote regional dialogue through cross-sectoral projects.</a:t>
              </a:r>
            </a:p>
            <a:p>
              <a:pPr algn="ctr"/>
              <a:endParaRPr lang="fr-FR" sz="1600" dirty="0"/>
            </a:p>
            <a:p>
              <a:pPr algn="ctr"/>
              <a:r>
                <a:rPr lang="fr-FR" sz="1600" dirty="0"/>
                <a:t>Promote participation in public debates and give greater prominence to dialogue in the design of public policies</a:t>
              </a:r>
            </a:p>
            <a:p>
              <a:pPr algn="ctr"/>
              <a:endParaRPr lang="fr-FR" sz="1600" dirty="0"/>
            </a:p>
            <a:p>
              <a:pPr algn="ctr"/>
              <a:r>
                <a:rPr lang="fr-FR" sz="1600" dirty="0"/>
                <a:t>Highlight existing multi-stakeholder collaboration initiatives, particularly those promoting sustainable development and the fight against inequality. </a:t>
              </a:r>
            </a:p>
          </p:txBody>
        </p:sp>
        <p:cxnSp>
          <p:nvCxnSpPr>
            <p:cNvPr id="20" name="Connecteur droit 19">
              <a:extLst>
                <a:ext uri="{FF2B5EF4-FFF2-40B4-BE49-F238E27FC236}">
                  <a16:creationId xmlns:a16="http://schemas.microsoft.com/office/drawing/2014/main" id="{0B3AA849-93A1-7343-75E1-D460CAB7B06E}"/>
                </a:ext>
              </a:extLst>
            </p:cNvPr>
            <p:cNvCxnSpPr>
              <a:cxnSpLocks/>
            </p:cNvCxnSpPr>
            <p:nvPr/>
          </p:nvCxnSpPr>
          <p:spPr>
            <a:xfrm flipH="1">
              <a:off x="8100485" y="3522610"/>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cxnSp>
          <p:nvCxnSpPr>
            <p:cNvPr id="21" name="Connecteur droit 20">
              <a:extLst>
                <a:ext uri="{FF2B5EF4-FFF2-40B4-BE49-F238E27FC236}">
                  <a16:creationId xmlns:a16="http://schemas.microsoft.com/office/drawing/2014/main" id="{3FB80DA4-A2FC-4305-D9CC-D87E94C034AD}"/>
                </a:ext>
              </a:extLst>
            </p:cNvPr>
            <p:cNvCxnSpPr>
              <a:cxnSpLocks/>
            </p:cNvCxnSpPr>
            <p:nvPr/>
          </p:nvCxnSpPr>
          <p:spPr>
            <a:xfrm flipH="1">
              <a:off x="8100485" y="4571955"/>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grpSp>
      <p:pic>
        <p:nvPicPr>
          <p:cNvPr id="2" name="Picture 2">
            <a:extLst>
              <a:ext uri="{FF2B5EF4-FFF2-40B4-BE49-F238E27FC236}">
                <a16:creationId xmlns:a16="http://schemas.microsoft.com/office/drawing/2014/main" id="{A98B3628-0996-8D97-4A48-59AB80A510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674" t="66713" r="17673" b="2470"/>
          <a:stretch>
            <a:fillRect/>
          </a:stretch>
        </p:blipFill>
        <p:spPr bwMode="auto">
          <a:xfrm>
            <a:off x="10907130" y="5525624"/>
            <a:ext cx="1296000" cy="1281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506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1256A-943F-7F23-F869-6E66C658CAAF}"/>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2594C09D-010F-7929-6B1F-C81B170E5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itre 1">
            <a:extLst>
              <a:ext uri="{FF2B5EF4-FFF2-40B4-BE49-F238E27FC236}">
                <a16:creationId xmlns:a16="http://schemas.microsoft.com/office/drawing/2014/main" id="{B8C8F607-3722-9E82-47F6-301CFC963F1E}"/>
              </a:ext>
            </a:extLst>
          </p:cNvPr>
          <p:cNvSpPr txBox="1">
            <a:spLocks/>
          </p:cNvSpPr>
          <p:nvPr/>
        </p:nvSpPr>
        <p:spPr>
          <a:xfrm>
            <a:off x="733646" y="2367181"/>
            <a:ext cx="5699809" cy="2335742"/>
          </a:xfrm>
          <a:prstGeom prst="rect">
            <a:avLst/>
          </a:prstGeom>
          <a:effectLst>
            <a:glow rad="1270000">
              <a:schemeClr val="tx1">
                <a:alpha val="40000"/>
              </a:schemeClr>
            </a:glow>
          </a:effectLst>
        </p:spPr>
        <p:txBody>
          <a:bodyPr vert="horz" lIns="0" tIns="45720" rIns="18000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sz="5600" b="1" dirty="0">
                <a:solidFill>
                  <a:srgbClr val="AD201A"/>
                </a:solidFill>
                <a:latin typeface="Tw Cen MT Condensed Extra Bold" panose="020B0803020202020204" pitchFamily="34" charset="0"/>
              </a:rPr>
              <a:t>Inspiring practices</a:t>
            </a:r>
          </a:p>
        </p:txBody>
      </p:sp>
      <p:sp>
        <p:nvSpPr>
          <p:cNvPr id="6" name="Sous-titre 2">
            <a:extLst>
              <a:ext uri="{FF2B5EF4-FFF2-40B4-BE49-F238E27FC236}">
                <a16:creationId xmlns:a16="http://schemas.microsoft.com/office/drawing/2014/main" id="{F293ECD3-91C0-45A9-17A7-6FDCC141228E}"/>
              </a:ext>
            </a:extLst>
          </p:cNvPr>
          <p:cNvSpPr txBox="1">
            <a:spLocks/>
          </p:cNvSpPr>
          <p:nvPr/>
        </p:nvSpPr>
        <p:spPr>
          <a:xfrm>
            <a:off x="8466644" y="3021865"/>
            <a:ext cx="677723" cy="1290955"/>
          </a:xfrm>
          <a:prstGeom prst="rect">
            <a:avLst/>
          </a:prstGeom>
        </p:spPr>
        <p:txBody>
          <a:bodyPr vert="horz" lIns="0" tIns="45720" rIns="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9600" b="1" dirty="0">
                <a:solidFill>
                  <a:srgbClr val="AD201A"/>
                </a:solidFill>
                <a:latin typeface="Tw Cen MT Condensed Extra Bold" panose="020B0803020202020204" pitchFamily="34" charset="0"/>
                <a:ea typeface="+mj-ea"/>
                <a:cs typeface="+mj-cs"/>
              </a:rPr>
              <a:t>3</a:t>
            </a:r>
            <a:endParaRPr lang="fr-FR" sz="9600" dirty="0">
              <a:solidFill>
                <a:srgbClr val="AD201A"/>
              </a:solidFill>
            </a:endParaRPr>
          </a:p>
        </p:txBody>
      </p:sp>
      <p:cxnSp>
        <p:nvCxnSpPr>
          <p:cNvPr id="7" name="Connecteur droit 6">
            <a:extLst>
              <a:ext uri="{FF2B5EF4-FFF2-40B4-BE49-F238E27FC236}">
                <a16:creationId xmlns:a16="http://schemas.microsoft.com/office/drawing/2014/main" id="{E1997189-C3C6-79F7-949F-BFC802FAA475}"/>
              </a:ext>
            </a:extLst>
          </p:cNvPr>
          <p:cNvCxnSpPr/>
          <p:nvPr/>
        </p:nvCxnSpPr>
        <p:spPr>
          <a:xfrm>
            <a:off x="7220173" y="2367181"/>
            <a:ext cx="0" cy="2600325"/>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870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604FA-9FED-0CAD-7D01-5B037329EB2D}"/>
            </a:ext>
          </a:extLst>
        </p:cNvPr>
        <p:cNvGrpSpPr/>
        <p:nvPr/>
      </p:nvGrpSpPr>
      <p:grpSpPr>
        <a:xfrm>
          <a:off x="0" y="0"/>
          <a:ext cx="0" cy="0"/>
          <a:chOff x="0" y="0"/>
          <a:chExt cx="0" cy="0"/>
        </a:xfrm>
      </p:grpSpPr>
      <p:sp>
        <p:nvSpPr>
          <p:cNvPr id="4" name="Sous-titre 2">
            <a:extLst>
              <a:ext uri="{FF2B5EF4-FFF2-40B4-BE49-F238E27FC236}">
                <a16:creationId xmlns:a16="http://schemas.microsoft.com/office/drawing/2014/main" id="{C5E52E97-6D4F-96FD-8201-0927775E8BB7}"/>
              </a:ext>
            </a:extLst>
          </p:cNvPr>
          <p:cNvSpPr txBox="1">
            <a:spLocks/>
          </p:cNvSpPr>
          <p:nvPr/>
        </p:nvSpPr>
        <p:spPr>
          <a:xfrm>
            <a:off x="338067" y="235606"/>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ea typeface="+mj-ea"/>
                <a:cs typeface="+mj-cs"/>
              </a:rPr>
              <a:t>3</a:t>
            </a:r>
            <a:endParaRPr lang="fr-FR" sz="4400" dirty="0">
              <a:solidFill>
                <a:srgbClr val="AD201A"/>
              </a:solidFill>
            </a:endParaRPr>
          </a:p>
        </p:txBody>
      </p:sp>
      <p:cxnSp>
        <p:nvCxnSpPr>
          <p:cNvPr id="5" name="Connecteur droit 4">
            <a:extLst>
              <a:ext uri="{FF2B5EF4-FFF2-40B4-BE49-F238E27FC236}">
                <a16:creationId xmlns:a16="http://schemas.microsoft.com/office/drawing/2014/main" id="{BDE1B1CB-D422-180B-B894-C48814BDEF48}"/>
              </a:ext>
            </a:extLst>
          </p:cNvPr>
          <p:cNvCxnSpPr>
            <a:cxnSpLocks/>
          </p:cNvCxnSpPr>
          <p:nvPr/>
        </p:nvCxnSpPr>
        <p:spPr>
          <a:xfrm>
            <a:off x="897824" y="-81894"/>
            <a:ext cx="0" cy="1537409"/>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5185717B-9F1F-1B0C-327D-228471DBA57A}"/>
              </a:ext>
            </a:extLst>
          </p:cNvPr>
          <p:cNvSpPr txBox="1"/>
          <p:nvPr/>
        </p:nvSpPr>
        <p:spPr>
          <a:xfrm>
            <a:off x="1105031" y="192252"/>
            <a:ext cx="5676769" cy="1569660"/>
          </a:xfrm>
          <a:prstGeom prst="rect">
            <a:avLst/>
          </a:prstGeom>
          <a:noFill/>
        </p:spPr>
        <p:txBody>
          <a:bodyPr wrap="square" rtlCol="0">
            <a:spAutoFit/>
          </a:bodyPr>
          <a:lstStyle/>
          <a:p>
            <a:r>
              <a:rPr lang="fr-FR" sz="4800" b="1" dirty="0">
                <a:solidFill>
                  <a:srgbClr val="199C9A"/>
                </a:solidFill>
                <a:latin typeface="Tw Cen MT Condensed Extra Bold" panose="020B0803020202020204" pitchFamily="34" charset="0"/>
              </a:rPr>
              <a:t>THE SMALL MARKET</a:t>
            </a:r>
          </a:p>
          <a:p>
            <a:r>
              <a:rPr lang="fr-FR" sz="4800" b="1" dirty="0">
                <a:solidFill>
                  <a:srgbClr val="199C9A"/>
                </a:solidFill>
                <a:latin typeface="Tw Cen MT Condensed Extra Bold" panose="020B0803020202020204" pitchFamily="34" charset="0"/>
              </a:rPr>
              <a:t>OF COMMITTED WOMEN </a:t>
            </a:r>
          </a:p>
        </p:txBody>
      </p:sp>
      <p:sp>
        <p:nvSpPr>
          <p:cNvPr id="11" name="ZoneTexte 10">
            <a:extLst>
              <a:ext uri="{FF2B5EF4-FFF2-40B4-BE49-F238E27FC236}">
                <a16:creationId xmlns:a16="http://schemas.microsoft.com/office/drawing/2014/main" id="{8544DE6E-AB4E-0AB3-525A-0C497B230D2A}"/>
              </a:ext>
            </a:extLst>
          </p:cNvPr>
          <p:cNvSpPr txBox="1"/>
          <p:nvPr/>
        </p:nvSpPr>
        <p:spPr>
          <a:xfrm>
            <a:off x="397078" y="2621577"/>
            <a:ext cx="6085119" cy="1200329"/>
          </a:xfrm>
          <a:prstGeom prst="rect">
            <a:avLst/>
          </a:prstGeom>
          <a:noFill/>
        </p:spPr>
        <p:txBody>
          <a:bodyPr wrap="square" rtlCol="0">
            <a:spAutoFit/>
          </a:bodyPr>
          <a:lstStyle/>
          <a:p>
            <a:pPr algn="just"/>
            <a:r>
              <a:rPr lang="fr-FR" dirty="0"/>
              <a:t>Organic market selling fruit, vegetables, eggs, pulses and minimally processed products. </a:t>
            </a:r>
          </a:p>
          <a:p>
            <a:pPr algn="just"/>
            <a:r>
              <a:rPr lang="fr-FR" dirty="0"/>
              <a:t>Three price options chosen by </a:t>
            </a:r>
            <a:r>
              <a:rPr lang="fr-FR" dirty="0" err="1"/>
              <a:t>customers </a:t>
            </a:r>
            <a:r>
              <a:rPr lang="fr-FR" dirty="0"/>
              <a:t>using coloured tokens (no proof of purchase or stigma).</a:t>
            </a:r>
          </a:p>
        </p:txBody>
      </p:sp>
      <p:sp>
        <p:nvSpPr>
          <p:cNvPr id="12" name="ZoneTexte 11">
            <a:extLst>
              <a:ext uri="{FF2B5EF4-FFF2-40B4-BE49-F238E27FC236}">
                <a16:creationId xmlns:a16="http://schemas.microsoft.com/office/drawing/2014/main" id="{F81F1F0B-2A38-F0CB-B28A-61248F39555D}"/>
              </a:ext>
            </a:extLst>
          </p:cNvPr>
          <p:cNvSpPr txBox="1"/>
          <p:nvPr/>
        </p:nvSpPr>
        <p:spPr>
          <a:xfrm>
            <a:off x="897824" y="2228731"/>
            <a:ext cx="5003529"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DESCRIPTION OF THE INITIATIVE</a:t>
            </a:r>
          </a:p>
        </p:txBody>
      </p:sp>
      <p:sp>
        <p:nvSpPr>
          <p:cNvPr id="2" name="ZoneTexte 1">
            <a:extLst>
              <a:ext uri="{FF2B5EF4-FFF2-40B4-BE49-F238E27FC236}">
                <a16:creationId xmlns:a16="http://schemas.microsoft.com/office/drawing/2014/main" id="{F3C7F626-2C4F-C1F8-93BA-7E3A853ECA1F}"/>
              </a:ext>
            </a:extLst>
          </p:cNvPr>
          <p:cNvSpPr txBox="1"/>
          <p:nvPr/>
        </p:nvSpPr>
        <p:spPr>
          <a:xfrm>
            <a:off x="317825" y="4273682"/>
            <a:ext cx="6558463" cy="2585323"/>
          </a:xfrm>
          <a:prstGeom prst="rect">
            <a:avLst/>
          </a:prstGeom>
          <a:noFill/>
        </p:spPr>
        <p:txBody>
          <a:bodyPr wrap="square" rtlCol="0">
            <a:spAutoFit/>
          </a:bodyPr>
          <a:lstStyle/>
          <a:p>
            <a:pPr algn="just"/>
            <a:r>
              <a:rPr lang="fr-FR" dirty="0"/>
              <a:t>A project led by a collective of residents from the City’s Priority Neighbourhood (QPV), who are not only the ‘driving force’ but also manage the political aspects of the project.</a:t>
            </a:r>
          </a:p>
          <a:p>
            <a:endParaRPr lang="fr-FR" sz="900" dirty="0"/>
          </a:p>
          <a:p>
            <a:pPr algn="just"/>
            <a:r>
              <a:rPr lang="fr-FR" dirty="0"/>
              <a:t>Partners: the Dunkerque Human Rights League, housing providers (Le Cottage Social des Flandres, Flandre Opale Habitat), community centres, Les Jardins de Cocagne, etc.</a:t>
            </a:r>
          </a:p>
          <a:p>
            <a:endParaRPr lang="fr-FR" sz="900" dirty="0"/>
          </a:p>
          <a:p>
            <a:r>
              <a:rPr lang="fr-FR" dirty="0"/>
              <a:t>Linked to the Territorial Food Project (PAT)</a:t>
            </a:r>
          </a:p>
        </p:txBody>
      </p:sp>
      <p:sp>
        <p:nvSpPr>
          <p:cNvPr id="3" name="ZoneTexte 2">
            <a:extLst>
              <a:ext uri="{FF2B5EF4-FFF2-40B4-BE49-F238E27FC236}">
                <a16:creationId xmlns:a16="http://schemas.microsoft.com/office/drawing/2014/main" id="{1F414DE6-8157-8253-1298-2205D9977E2B}"/>
              </a:ext>
            </a:extLst>
          </p:cNvPr>
          <p:cNvSpPr txBox="1"/>
          <p:nvPr/>
        </p:nvSpPr>
        <p:spPr>
          <a:xfrm>
            <a:off x="886942" y="3812017"/>
            <a:ext cx="5403707"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MULTI-PARTNER GOVERNANCE</a:t>
            </a:r>
          </a:p>
        </p:txBody>
      </p:sp>
      <p:pic>
        <p:nvPicPr>
          <p:cNvPr id="7" name="Picture 6" descr="Peut être une image de étudier, jouet pour enfant et lunettes">
            <a:extLst>
              <a:ext uri="{FF2B5EF4-FFF2-40B4-BE49-F238E27FC236}">
                <a16:creationId xmlns:a16="http://schemas.microsoft.com/office/drawing/2014/main" id="{F5575957-CF15-7652-926D-8EEBB5871B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74" b="24190"/>
          <a:stretch>
            <a:fillRect/>
          </a:stretch>
        </p:blipFill>
        <p:spPr bwMode="auto">
          <a:xfrm>
            <a:off x="7011862" y="-3609"/>
            <a:ext cx="4842071" cy="686161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31D45D5B-6C70-6C22-0026-D9F4D21AB15D}"/>
              </a:ext>
            </a:extLst>
          </p:cNvPr>
          <p:cNvSpPr txBox="1"/>
          <p:nvPr/>
        </p:nvSpPr>
        <p:spPr>
          <a:xfrm>
            <a:off x="7397861" y="6393598"/>
            <a:ext cx="4127832" cy="307777"/>
          </a:xfrm>
          <a:prstGeom prst="rect">
            <a:avLst/>
          </a:prstGeom>
          <a:noFill/>
        </p:spPr>
        <p:txBody>
          <a:bodyPr wrap="square" rtlCol="0">
            <a:spAutoFit/>
          </a:bodyPr>
          <a:lstStyle/>
          <a:p>
            <a:pPr algn="ctr"/>
            <a:r>
              <a:rPr lang="fr-FR" sz="1400" dirty="0">
                <a:solidFill>
                  <a:schemeClr val="bg1"/>
                </a:solidFill>
              </a:rPr>
              <a:t>Credit: </a:t>
            </a:r>
            <a:r>
              <a:rPr lang="fr-FR" sz="1400" dirty="0">
                <a:solidFill>
                  <a:schemeClr val="bg1"/>
                </a:solidFill>
                <a:hlinkClick r:id="rId3">
                  <a:extLst>
                    <a:ext uri="{A12FA001-AC4F-418D-AE19-62706E023703}">
                      <ahyp:hlinkClr xmlns:ahyp="http://schemas.microsoft.com/office/drawing/2018/hyperlinkcolor" val="tx"/>
                    </a:ext>
                  </a:extLst>
                </a:hlinkClick>
              </a:rPr>
              <a:t>Facebook “Le petit marché des Engagées”</a:t>
            </a:r>
            <a:endParaRPr lang="fr-FR" sz="1400" dirty="0">
              <a:solidFill>
                <a:schemeClr val="bg1"/>
              </a:solidFill>
            </a:endParaRPr>
          </a:p>
        </p:txBody>
      </p:sp>
      <p:pic>
        <p:nvPicPr>
          <p:cNvPr id="14" name="Graphique 13" descr="Repère contour">
            <a:extLst>
              <a:ext uri="{FF2B5EF4-FFF2-40B4-BE49-F238E27FC236}">
                <a16:creationId xmlns:a16="http://schemas.microsoft.com/office/drawing/2014/main" id="{BF900EAA-7DFD-FD63-E9B2-D2DB4A1F145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89943" y="1677587"/>
            <a:ext cx="596832" cy="596832"/>
          </a:xfrm>
          <a:prstGeom prst="rect">
            <a:avLst/>
          </a:prstGeom>
        </p:spPr>
      </p:pic>
      <p:sp>
        <p:nvSpPr>
          <p:cNvPr id="16" name="ZoneTexte 15">
            <a:extLst>
              <a:ext uri="{FF2B5EF4-FFF2-40B4-BE49-F238E27FC236}">
                <a16:creationId xmlns:a16="http://schemas.microsoft.com/office/drawing/2014/main" id="{78FC2D3D-B094-9E4B-9348-F38A3F7B1916}"/>
              </a:ext>
            </a:extLst>
          </p:cNvPr>
          <p:cNvSpPr txBox="1"/>
          <p:nvPr/>
        </p:nvSpPr>
        <p:spPr>
          <a:xfrm>
            <a:off x="812260" y="1652838"/>
            <a:ext cx="5003530" cy="584775"/>
          </a:xfrm>
          <a:prstGeom prst="rect">
            <a:avLst/>
          </a:prstGeom>
          <a:noFill/>
        </p:spPr>
        <p:txBody>
          <a:bodyPr wrap="square">
            <a:spAutoFit/>
          </a:bodyPr>
          <a:lstStyle/>
          <a:p>
            <a:r>
              <a:rPr lang="fr-FR" sz="1600" i="1" dirty="0"/>
              <a:t>Banc Vert, de l’Alliance, Saint-Nicolas-Pasteur and Petite Synthe neighbourhoods (Dunkirk).</a:t>
            </a:r>
          </a:p>
        </p:txBody>
      </p:sp>
    </p:spTree>
    <p:extLst>
      <p:ext uri="{BB962C8B-B14F-4D97-AF65-F5344CB8AC3E}">
        <p14:creationId xmlns:p14="http://schemas.microsoft.com/office/powerpoint/2010/main" val="56113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9ED55-92D3-C353-82B6-F012D6B34325}"/>
            </a:ext>
          </a:extLst>
        </p:cNvPr>
        <p:cNvGrpSpPr/>
        <p:nvPr/>
      </p:nvGrpSpPr>
      <p:grpSpPr>
        <a:xfrm>
          <a:off x="0" y="0"/>
          <a:ext cx="0" cy="0"/>
          <a:chOff x="0" y="0"/>
          <a:chExt cx="0" cy="0"/>
        </a:xfrm>
      </p:grpSpPr>
      <p:sp>
        <p:nvSpPr>
          <p:cNvPr id="4" name="Sous-titre 2">
            <a:extLst>
              <a:ext uri="{FF2B5EF4-FFF2-40B4-BE49-F238E27FC236}">
                <a16:creationId xmlns:a16="http://schemas.microsoft.com/office/drawing/2014/main" id="{3D1D25EE-6188-B63E-F365-B4234F2C8AEF}"/>
              </a:ext>
            </a:extLst>
          </p:cNvPr>
          <p:cNvSpPr txBox="1">
            <a:spLocks/>
          </p:cNvSpPr>
          <p:nvPr/>
        </p:nvSpPr>
        <p:spPr>
          <a:xfrm>
            <a:off x="11673856" y="229214"/>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ea typeface="+mj-ea"/>
                <a:cs typeface="+mj-cs"/>
              </a:rPr>
              <a:t>3</a:t>
            </a:r>
            <a:endParaRPr lang="fr-FR" sz="4400" dirty="0">
              <a:solidFill>
                <a:srgbClr val="AD201A"/>
              </a:solidFill>
            </a:endParaRPr>
          </a:p>
        </p:txBody>
      </p:sp>
      <p:cxnSp>
        <p:nvCxnSpPr>
          <p:cNvPr id="5" name="Connecteur droit 4">
            <a:extLst>
              <a:ext uri="{FF2B5EF4-FFF2-40B4-BE49-F238E27FC236}">
                <a16:creationId xmlns:a16="http://schemas.microsoft.com/office/drawing/2014/main" id="{51CCDA88-C788-8FEA-5619-AE573B124E3D}"/>
              </a:ext>
            </a:extLst>
          </p:cNvPr>
          <p:cNvCxnSpPr>
            <a:cxnSpLocks/>
          </p:cNvCxnSpPr>
          <p:nvPr/>
        </p:nvCxnSpPr>
        <p:spPr>
          <a:xfrm>
            <a:off x="11458694" y="-36548"/>
            <a:ext cx="0" cy="1537409"/>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CA0F7A88-3A9B-FBC7-C49D-3E0AAB921608}"/>
              </a:ext>
            </a:extLst>
          </p:cNvPr>
          <p:cNvSpPr txBox="1"/>
          <p:nvPr/>
        </p:nvSpPr>
        <p:spPr>
          <a:xfrm>
            <a:off x="1540995" y="261844"/>
            <a:ext cx="9702538" cy="1569660"/>
          </a:xfrm>
          <a:prstGeom prst="rect">
            <a:avLst/>
          </a:prstGeom>
          <a:noFill/>
        </p:spPr>
        <p:txBody>
          <a:bodyPr wrap="square" rtlCol="0">
            <a:spAutoFit/>
          </a:bodyPr>
          <a:lstStyle/>
          <a:p>
            <a:pPr algn="r"/>
            <a:r>
              <a:rPr lang="fr-FR" sz="4800" b="1" dirty="0">
                <a:solidFill>
                  <a:srgbClr val="199C9A"/>
                </a:solidFill>
                <a:latin typeface="Tw Cen MT Condensed Extra Bold" panose="020B0803020202020204" pitchFamily="34" charset="0"/>
              </a:rPr>
              <a:t>REFUGEE WOMEN’S</a:t>
            </a:r>
          </a:p>
          <a:p>
            <a:pPr algn="r"/>
            <a:r>
              <a:rPr lang="fr-FR" sz="4800" b="1" dirty="0">
                <a:solidFill>
                  <a:srgbClr val="199C9A"/>
                </a:solidFill>
                <a:latin typeface="Tw Cen MT Condensed Extra Bold" panose="020B0803020202020204" pitchFamily="34" charset="0"/>
              </a:rPr>
              <a:t>CENTRE</a:t>
            </a:r>
          </a:p>
        </p:txBody>
      </p:sp>
      <p:sp>
        <p:nvSpPr>
          <p:cNvPr id="11" name="ZoneTexte 10">
            <a:extLst>
              <a:ext uri="{FF2B5EF4-FFF2-40B4-BE49-F238E27FC236}">
                <a16:creationId xmlns:a16="http://schemas.microsoft.com/office/drawing/2014/main" id="{0217F18E-7058-5627-467D-81EF1074B20A}"/>
              </a:ext>
            </a:extLst>
          </p:cNvPr>
          <p:cNvSpPr txBox="1"/>
          <p:nvPr/>
        </p:nvSpPr>
        <p:spPr>
          <a:xfrm>
            <a:off x="5730142" y="2597961"/>
            <a:ext cx="6211486" cy="646331"/>
          </a:xfrm>
          <a:prstGeom prst="rect">
            <a:avLst/>
          </a:prstGeom>
          <a:noFill/>
        </p:spPr>
        <p:txBody>
          <a:bodyPr wrap="square" rtlCol="0">
            <a:spAutoFit/>
          </a:bodyPr>
          <a:lstStyle/>
          <a:p>
            <a:pPr algn="just"/>
            <a:r>
              <a:rPr lang="fr-FR" dirty="0"/>
              <a:t>An intersectional feminist collective supporting migrant women and families.</a:t>
            </a:r>
          </a:p>
        </p:txBody>
      </p:sp>
      <p:sp>
        <p:nvSpPr>
          <p:cNvPr id="12" name="ZoneTexte 11">
            <a:extLst>
              <a:ext uri="{FF2B5EF4-FFF2-40B4-BE49-F238E27FC236}">
                <a16:creationId xmlns:a16="http://schemas.microsoft.com/office/drawing/2014/main" id="{6F95C49D-CAF5-3A02-F44A-F206A45299A2}"/>
              </a:ext>
            </a:extLst>
          </p:cNvPr>
          <p:cNvSpPr txBox="1"/>
          <p:nvPr/>
        </p:nvSpPr>
        <p:spPr>
          <a:xfrm>
            <a:off x="6799718" y="2080286"/>
            <a:ext cx="4443816" cy="461665"/>
          </a:xfrm>
          <a:prstGeom prst="rect">
            <a:avLst/>
          </a:prstGeom>
          <a:noFill/>
        </p:spPr>
        <p:txBody>
          <a:bodyPr wrap="square">
            <a:spAutoFit/>
          </a:bodyPr>
          <a:lstStyle/>
          <a:p>
            <a:pPr algn="r"/>
            <a:r>
              <a:rPr lang="fr-FR" sz="2400" dirty="0">
                <a:solidFill>
                  <a:srgbClr val="FF7A24"/>
                </a:solidFill>
                <a:latin typeface="Tw Cen MT Condensed Extra Bold" panose="020B0803020202020204" pitchFamily="34" charset="0"/>
                <a:ea typeface="Source Sans Pro" panose="020B0503030403020204" pitchFamily="34" charset="0"/>
              </a:rPr>
              <a:t>DESCRIPTION OF THE INITIATIVE</a:t>
            </a:r>
          </a:p>
        </p:txBody>
      </p:sp>
      <p:sp>
        <p:nvSpPr>
          <p:cNvPr id="9" name="ZoneTexte 8">
            <a:extLst>
              <a:ext uri="{FF2B5EF4-FFF2-40B4-BE49-F238E27FC236}">
                <a16:creationId xmlns:a16="http://schemas.microsoft.com/office/drawing/2014/main" id="{AE0438BA-A041-11F6-4378-344CE7C0B0E1}"/>
              </a:ext>
            </a:extLst>
          </p:cNvPr>
          <p:cNvSpPr txBox="1"/>
          <p:nvPr/>
        </p:nvSpPr>
        <p:spPr>
          <a:xfrm>
            <a:off x="5561213" y="3820451"/>
            <a:ext cx="6549344" cy="2862322"/>
          </a:xfrm>
          <a:prstGeom prst="rect">
            <a:avLst/>
          </a:prstGeom>
          <a:noFill/>
        </p:spPr>
        <p:txBody>
          <a:bodyPr wrap="square" rtlCol="0">
            <a:spAutoFit/>
          </a:bodyPr>
          <a:lstStyle/>
          <a:p>
            <a:pPr algn="just"/>
            <a:r>
              <a:rPr lang="fr-FR" b="1" dirty="0">
                <a:solidFill>
                  <a:srgbClr val="AD201A"/>
                </a:solidFill>
              </a:rPr>
              <a:t>A holistic approach addressing material needs </a:t>
            </a:r>
            <a:r>
              <a:rPr lang="fr-FR" dirty="0"/>
              <a:t>(emergency response and basic requirements such as shelter, food and psychosocial support) </a:t>
            </a:r>
            <a:r>
              <a:rPr lang="fr-FR" b="1" dirty="0">
                <a:solidFill>
                  <a:srgbClr val="AD201A"/>
                </a:solidFill>
              </a:rPr>
              <a:t>as well as the need to feel supported and connected to others </a:t>
            </a:r>
            <a:r>
              <a:rPr lang="fr-FR" dirty="0"/>
              <a:t>(creative leisure activities, language exchange sessions, etc.).</a:t>
            </a:r>
          </a:p>
          <a:p>
            <a:pPr algn="r"/>
            <a:endParaRPr lang="fr-FR" dirty="0"/>
          </a:p>
          <a:p>
            <a:pPr algn="just"/>
            <a:r>
              <a:rPr lang="fr-FR" dirty="0"/>
              <a:t>Partnerships with various NGOs and local associations, notably Family Planning, Médecins Sans Frontières, the Red Cross, Gynaecology Without Borders, etc., but no support from local authorities.</a:t>
            </a:r>
          </a:p>
        </p:txBody>
      </p:sp>
      <p:pic>
        <p:nvPicPr>
          <p:cNvPr id="4098" name="Picture 2">
            <a:extLst>
              <a:ext uri="{FF2B5EF4-FFF2-40B4-BE49-F238E27FC236}">
                <a16:creationId xmlns:a16="http://schemas.microsoft.com/office/drawing/2014/main" id="{54EBAC0D-6CEB-489D-E1E3-CED84294C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2" y="0"/>
            <a:ext cx="5141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5985D54-0F0F-B232-720E-70DD1D144568}"/>
              </a:ext>
            </a:extLst>
          </p:cNvPr>
          <p:cNvSpPr txBox="1"/>
          <p:nvPr/>
        </p:nvSpPr>
        <p:spPr>
          <a:xfrm>
            <a:off x="757412" y="6446760"/>
            <a:ext cx="4127832" cy="307777"/>
          </a:xfrm>
          <a:prstGeom prst="rect">
            <a:avLst/>
          </a:prstGeom>
          <a:noFill/>
        </p:spPr>
        <p:txBody>
          <a:bodyPr wrap="square" rtlCol="0">
            <a:spAutoFit/>
          </a:bodyPr>
          <a:lstStyle/>
          <a:p>
            <a:pPr algn="ctr"/>
            <a:r>
              <a:rPr lang="fr-FR" sz="1400" dirty="0">
                <a:solidFill>
                  <a:schemeClr val="bg1"/>
                </a:solidFill>
              </a:rPr>
              <a:t>Credit: </a:t>
            </a:r>
            <a:r>
              <a:rPr lang="fr-FR" sz="1400" dirty="0" err="1">
                <a:solidFill>
                  <a:schemeClr val="bg1"/>
                </a:solidFill>
                <a:hlinkClick r:id="rId3">
                  <a:extLst>
                    <a:ext uri="{A12FA001-AC4F-418D-AE19-62706E023703}">
                      <ahyp:hlinkClr xmlns:ahyp="http://schemas.microsoft.com/office/drawing/2018/hyperlinkcolor" val="tx"/>
                    </a:ext>
                  </a:extLst>
                </a:hlinkClick>
              </a:rPr>
              <a:t>Refugee Women’s </a:t>
            </a:r>
            <a:r>
              <a:rPr lang="fr-FR" sz="1400" dirty="0">
                <a:solidFill>
                  <a:schemeClr val="bg1"/>
                </a:solidFill>
                <a:hlinkClick r:id="rId3">
                  <a:extLst>
                    <a:ext uri="{A12FA001-AC4F-418D-AE19-62706E023703}">
                      <ahyp:hlinkClr xmlns:ahyp="http://schemas.microsoft.com/office/drawing/2018/hyperlinkcolor" val="tx"/>
                    </a:ext>
                  </a:extLst>
                </a:hlinkClick>
              </a:rPr>
              <a:t>Centre website</a:t>
            </a:r>
            <a:endParaRPr lang="fr-FR" sz="1400" dirty="0">
              <a:solidFill>
                <a:schemeClr val="bg1"/>
              </a:solidFill>
            </a:endParaRPr>
          </a:p>
        </p:txBody>
      </p:sp>
      <p:pic>
        <p:nvPicPr>
          <p:cNvPr id="3" name="Graphique 2" descr="Repère contour">
            <a:extLst>
              <a:ext uri="{FF2B5EF4-FFF2-40B4-BE49-F238E27FC236}">
                <a16:creationId xmlns:a16="http://schemas.microsoft.com/office/drawing/2014/main" id="{FB7E68D0-A9CB-5EA8-2E84-4F90E381872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399763" y="1622494"/>
            <a:ext cx="596832" cy="596832"/>
          </a:xfrm>
          <a:prstGeom prst="rect">
            <a:avLst/>
          </a:prstGeom>
        </p:spPr>
      </p:pic>
      <p:sp>
        <p:nvSpPr>
          <p:cNvPr id="7" name="ZoneTexte 6">
            <a:extLst>
              <a:ext uri="{FF2B5EF4-FFF2-40B4-BE49-F238E27FC236}">
                <a16:creationId xmlns:a16="http://schemas.microsoft.com/office/drawing/2014/main" id="{3B4B434B-F182-1A26-35B6-E3A93FB1C9AF}"/>
              </a:ext>
            </a:extLst>
          </p:cNvPr>
          <p:cNvSpPr txBox="1"/>
          <p:nvPr/>
        </p:nvSpPr>
        <p:spPr>
          <a:xfrm>
            <a:off x="6801816" y="1718975"/>
            <a:ext cx="4597947" cy="338554"/>
          </a:xfrm>
          <a:prstGeom prst="rect">
            <a:avLst/>
          </a:prstGeom>
          <a:noFill/>
        </p:spPr>
        <p:txBody>
          <a:bodyPr wrap="square">
            <a:spAutoFit/>
          </a:bodyPr>
          <a:lstStyle/>
          <a:p>
            <a:pPr algn="r"/>
            <a:r>
              <a:rPr lang="fr-FR" sz="1600" i="1" dirty="0"/>
              <a:t>Calais and Dunkirk</a:t>
            </a:r>
          </a:p>
        </p:txBody>
      </p:sp>
      <p:sp>
        <p:nvSpPr>
          <p:cNvPr id="8" name="ZoneTexte 7">
            <a:extLst>
              <a:ext uri="{FF2B5EF4-FFF2-40B4-BE49-F238E27FC236}">
                <a16:creationId xmlns:a16="http://schemas.microsoft.com/office/drawing/2014/main" id="{E063B58A-8E1A-23F0-CBC9-8795F2189745}"/>
              </a:ext>
            </a:extLst>
          </p:cNvPr>
          <p:cNvSpPr txBox="1"/>
          <p:nvPr/>
        </p:nvSpPr>
        <p:spPr>
          <a:xfrm>
            <a:off x="5839827" y="3328708"/>
            <a:ext cx="5403707" cy="461665"/>
          </a:xfrm>
          <a:prstGeom prst="rect">
            <a:avLst/>
          </a:prstGeom>
          <a:noFill/>
        </p:spPr>
        <p:txBody>
          <a:bodyPr wrap="square">
            <a:spAutoFit/>
          </a:bodyPr>
          <a:lstStyle/>
          <a:p>
            <a:pPr algn="r"/>
            <a:r>
              <a:rPr lang="fr-FR" sz="2400" dirty="0">
                <a:solidFill>
                  <a:srgbClr val="FF7A24"/>
                </a:solidFill>
                <a:latin typeface="Tw Cen MT Condensed Extra Bold" panose="020B0803020202020204" pitchFamily="34" charset="0"/>
                <a:ea typeface="Source Sans Pro" panose="020B0503030403020204" pitchFamily="34" charset="0"/>
              </a:rPr>
              <a:t>A SYSTEMIC APPROACH</a:t>
            </a:r>
          </a:p>
        </p:txBody>
      </p:sp>
    </p:spTree>
    <p:extLst>
      <p:ext uri="{BB962C8B-B14F-4D97-AF65-F5344CB8AC3E}">
        <p14:creationId xmlns:p14="http://schemas.microsoft.com/office/powerpoint/2010/main" val="3959308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B03F5-3DAA-E250-DB2D-3B17E7FE19AD}"/>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FC3C9920-7731-25E7-8CCA-7D87093FC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itre 1">
            <a:extLst>
              <a:ext uri="{FF2B5EF4-FFF2-40B4-BE49-F238E27FC236}">
                <a16:creationId xmlns:a16="http://schemas.microsoft.com/office/drawing/2014/main" id="{C4241B51-381E-54C5-0FA2-4F59833B27CE}"/>
              </a:ext>
            </a:extLst>
          </p:cNvPr>
          <p:cNvSpPr txBox="1">
            <a:spLocks/>
          </p:cNvSpPr>
          <p:nvPr/>
        </p:nvSpPr>
        <p:spPr>
          <a:xfrm>
            <a:off x="733646" y="2367181"/>
            <a:ext cx="5699809" cy="2335742"/>
          </a:xfrm>
          <a:prstGeom prst="rect">
            <a:avLst/>
          </a:prstGeom>
          <a:effectLst>
            <a:glow rad="1270000">
              <a:schemeClr val="tx1">
                <a:alpha val="40000"/>
              </a:schemeClr>
            </a:glow>
          </a:effectLst>
        </p:spPr>
        <p:txBody>
          <a:bodyPr vert="horz" lIns="0" tIns="45720" rIns="18000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sz="5600" b="1" dirty="0">
                <a:solidFill>
                  <a:srgbClr val="AD201A"/>
                </a:solidFill>
                <a:latin typeface="Tw Cen MT Condensed Extra Bold" panose="020B0803020202020204" pitchFamily="34" charset="0"/>
              </a:rPr>
              <a:t>Mapping ‘Agents of Change’</a:t>
            </a:r>
          </a:p>
        </p:txBody>
      </p:sp>
      <p:sp>
        <p:nvSpPr>
          <p:cNvPr id="6" name="Sous-titre 2">
            <a:extLst>
              <a:ext uri="{FF2B5EF4-FFF2-40B4-BE49-F238E27FC236}">
                <a16:creationId xmlns:a16="http://schemas.microsoft.com/office/drawing/2014/main" id="{ED8A69F4-23BA-DA7D-2E31-B1244A20D433}"/>
              </a:ext>
            </a:extLst>
          </p:cNvPr>
          <p:cNvSpPr txBox="1">
            <a:spLocks/>
          </p:cNvSpPr>
          <p:nvPr/>
        </p:nvSpPr>
        <p:spPr>
          <a:xfrm>
            <a:off x="8466644" y="3021865"/>
            <a:ext cx="677723" cy="1290955"/>
          </a:xfrm>
          <a:prstGeom prst="rect">
            <a:avLst/>
          </a:prstGeom>
        </p:spPr>
        <p:txBody>
          <a:bodyPr vert="horz" lIns="0" tIns="45720" rIns="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9600" b="1" dirty="0">
                <a:solidFill>
                  <a:srgbClr val="AD201A"/>
                </a:solidFill>
                <a:latin typeface="Tw Cen MT Condensed Extra Bold" panose="020B0803020202020204" pitchFamily="34" charset="0"/>
                <a:ea typeface="+mj-ea"/>
                <a:cs typeface="+mj-cs"/>
              </a:rPr>
              <a:t>4</a:t>
            </a:r>
            <a:endParaRPr lang="fr-FR" sz="9600" dirty="0">
              <a:solidFill>
                <a:srgbClr val="AD201A"/>
              </a:solidFill>
            </a:endParaRPr>
          </a:p>
        </p:txBody>
      </p:sp>
      <p:cxnSp>
        <p:nvCxnSpPr>
          <p:cNvPr id="7" name="Connecteur droit 6">
            <a:extLst>
              <a:ext uri="{FF2B5EF4-FFF2-40B4-BE49-F238E27FC236}">
                <a16:creationId xmlns:a16="http://schemas.microsoft.com/office/drawing/2014/main" id="{93FBF79E-3F2C-8F78-F7C0-8E08620E760A}"/>
              </a:ext>
            </a:extLst>
          </p:cNvPr>
          <p:cNvCxnSpPr/>
          <p:nvPr/>
        </p:nvCxnSpPr>
        <p:spPr>
          <a:xfrm>
            <a:off x="7220173" y="2367181"/>
            <a:ext cx="0" cy="2600325"/>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793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46FA5-F675-5238-A937-FECE3FADFE62}"/>
            </a:ext>
          </a:extLst>
        </p:cNvPr>
        <p:cNvGrpSpPr/>
        <p:nvPr/>
      </p:nvGrpSpPr>
      <p:grpSpPr>
        <a:xfrm>
          <a:off x="0" y="0"/>
          <a:ext cx="0" cy="0"/>
          <a:chOff x="0" y="0"/>
          <a:chExt cx="0" cy="0"/>
        </a:xfrm>
      </p:grpSpPr>
      <p:graphicFrame>
        <p:nvGraphicFramePr>
          <p:cNvPr id="14" name="Graphique 13">
            <a:extLst>
              <a:ext uri="{FF2B5EF4-FFF2-40B4-BE49-F238E27FC236}">
                <a16:creationId xmlns:a16="http://schemas.microsoft.com/office/drawing/2014/main" id="{369E5351-A177-22C6-2D02-B3689E00B937}"/>
              </a:ext>
            </a:extLst>
          </p:cNvPr>
          <p:cNvGraphicFramePr>
            <a:graphicFrameLocks/>
          </p:cNvGraphicFramePr>
          <p:nvPr/>
        </p:nvGraphicFramePr>
        <p:xfrm>
          <a:off x="6108559" y="0"/>
          <a:ext cx="5875883"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ous-titre 2">
            <a:extLst>
              <a:ext uri="{FF2B5EF4-FFF2-40B4-BE49-F238E27FC236}">
                <a16:creationId xmlns:a16="http://schemas.microsoft.com/office/drawing/2014/main" id="{56FE2D1D-93AD-2A25-AD50-3D501E8E8B91}"/>
              </a:ext>
            </a:extLst>
          </p:cNvPr>
          <p:cNvSpPr txBox="1">
            <a:spLocks/>
          </p:cNvSpPr>
          <p:nvPr/>
        </p:nvSpPr>
        <p:spPr>
          <a:xfrm>
            <a:off x="338067" y="235606"/>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ea typeface="+mj-ea"/>
                <a:cs typeface="+mj-cs"/>
              </a:rPr>
              <a:t>4</a:t>
            </a:r>
            <a:endParaRPr lang="fr-FR" sz="4400" dirty="0">
              <a:solidFill>
                <a:srgbClr val="AD201A"/>
              </a:solidFill>
            </a:endParaRPr>
          </a:p>
        </p:txBody>
      </p:sp>
      <p:cxnSp>
        <p:nvCxnSpPr>
          <p:cNvPr id="5" name="Connecteur droit 4">
            <a:extLst>
              <a:ext uri="{FF2B5EF4-FFF2-40B4-BE49-F238E27FC236}">
                <a16:creationId xmlns:a16="http://schemas.microsoft.com/office/drawing/2014/main" id="{28E51BEB-DE49-3A9B-3568-0A0A6C73384F}"/>
              </a:ext>
            </a:extLst>
          </p:cNvPr>
          <p:cNvCxnSpPr>
            <a:cxnSpLocks/>
          </p:cNvCxnSpPr>
          <p:nvPr/>
        </p:nvCxnSpPr>
        <p:spPr>
          <a:xfrm>
            <a:off x="897824" y="-81894"/>
            <a:ext cx="0" cy="1537409"/>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B109B757-DA07-36C6-2447-0CB9A0D1E0BB}"/>
              </a:ext>
            </a:extLst>
          </p:cNvPr>
          <p:cNvSpPr txBox="1"/>
          <p:nvPr/>
        </p:nvSpPr>
        <p:spPr>
          <a:xfrm>
            <a:off x="1105031" y="464403"/>
            <a:ext cx="5524369" cy="923330"/>
          </a:xfrm>
          <a:prstGeom prst="rect">
            <a:avLst/>
          </a:prstGeom>
          <a:noFill/>
        </p:spPr>
        <p:txBody>
          <a:bodyPr wrap="square" rtlCol="0">
            <a:spAutoFit/>
          </a:bodyPr>
          <a:lstStyle/>
          <a:p>
            <a:r>
              <a:rPr lang="fr-FR" sz="5400" b="1" dirty="0">
                <a:solidFill>
                  <a:srgbClr val="199C9A"/>
                </a:solidFill>
                <a:latin typeface="Tw Cen MT Condensed Extra Bold" panose="020B0803020202020204" pitchFamily="34" charset="0"/>
              </a:rPr>
              <a:t>MAPPING</a:t>
            </a:r>
          </a:p>
        </p:txBody>
      </p:sp>
      <p:sp>
        <p:nvSpPr>
          <p:cNvPr id="11" name="ZoneTexte 10">
            <a:extLst>
              <a:ext uri="{FF2B5EF4-FFF2-40B4-BE49-F238E27FC236}">
                <a16:creationId xmlns:a16="http://schemas.microsoft.com/office/drawing/2014/main" id="{3FA104E4-688E-F256-BE2C-3E9F9B6C8ABB}"/>
              </a:ext>
            </a:extLst>
          </p:cNvPr>
          <p:cNvSpPr txBox="1"/>
          <p:nvPr/>
        </p:nvSpPr>
        <p:spPr>
          <a:xfrm>
            <a:off x="729382" y="2692498"/>
            <a:ext cx="5003529" cy="3416320"/>
          </a:xfrm>
          <a:prstGeom prst="rect">
            <a:avLst/>
          </a:prstGeom>
          <a:noFill/>
        </p:spPr>
        <p:txBody>
          <a:bodyPr wrap="square" rtlCol="0">
            <a:spAutoFit/>
          </a:bodyPr>
          <a:lstStyle/>
          <a:p>
            <a:pPr algn="just"/>
            <a:r>
              <a:rPr lang="fr-FR" dirty="0"/>
              <a:t>162 organisations identified across the region, mainly voluntary organisations, of which:</a:t>
            </a:r>
          </a:p>
          <a:p>
            <a:r>
              <a:rPr lang="fr-FR" dirty="0"/>
              <a:t> </a:t>
            </a:r>
          </a:p>
          <a:p>
            <a:pPr marL="285750" indent="-285750">
              <a:buFont typeface="Arial" panose="020B0604020202020204" pitchFamily="34" charset="0"/>
              <a:buChar char="•"/>
            </a:pPr>
            <a:r>
              <a:rPr lang="fr-FR" dirty="0"/>
              <a:t>16% in social work</a:t>
            </a:r>
          </a:p>
          <a:p>
            <a:pPr marL="285750" indent="-285750">
              <a:buFont typeface="Arial" panose="020B0604020202020204" pitchFamily="34" charset="0"/>
              <a:buChar char="•"/>
            </a:pPr>
            <a:r>
              <a:rPr lang="fr-FR" dirty="0"/>
              <a:t>13%  working on gender equality issues</a:t>
            </a:r>
          </a:p>
          <a:p>
            <a:pPr marL="285750" indent="-285750">
              <a:buFont typeface="Arial" panose="020B0604020202020204" pitchFamily="34" charset="0"/>
              <a:buChar char="•"/>
            </a:pPr>
            <a:r>
              <a:rPr lang="fr-FR" dirty="0"/>
              <a:t>11% related to employment and economic growth</a:t>
            </a:r>
          </a:p>
          <a:p>
            <a:pPr marL="285750" indent="-285750">
              <a:buFont typeface="Arial" panose="020B0604020202020204" pitchFamily="34" charset="0"/>
              <a:buChar char="•"/>
            </a:pPr>
            <a:r>
              <a:rPr lang="fr-FR" dirty="0"/>
              <a:t>7% on environmental issues</a:t>
            </a:r>
          </a:p>
          <a:p>
            <a:pPr marL="285750" indent="-285750">
              <a:buFont typeface="Arial" panose="020B0604020202020204" pitchFamily="34" charset="0"/>
              <a:buChar char="•"/>
            </a:pPr>
            <a:r>
              <a:rPr lang="fr-FR" dirty="0"/>
              <a:t>7% in educational activities, particularly global citizenship</a:t>
            </a:r>
          </a:p>
          <a:p>
            <a:pPr marL="285750" indent="-285750">
              <a:buFont typeface="Arial" panose="020B0604020202020204" pitchFamily="34" charset="0"/>
              <a:buChar char="•"/>
            </a:pPr>
            <a:r>
              <a:rPr lang="fr-FR" dirty="0"/>
              <a:t>5% on migration issues</a:t>
            </a:r>
          </a:p>
          <a:p>
            <a:pPr marL="285750" indent="-285750">
              <a:buFont typeface="Arial" panose="020B0604020202020204" pitchFamily="34" charset="0"/>
              <a:buChar char="•"/>
            </a:pPr>
            <a:endParaRPr lang="fr-FR" dirty="0"/>
          </a:p>
        </p:txBody>
      </p:sp>
      <p:sp>
        <p:nvSpPr>
          <p:cNvPr id="12" name="ZoneTexte 11">
            <a:extLst>
              <a:ext uri="{FF2B5EF4-FFF2-40B4-BE49-F238E27FC236}">
                <a16:creationId xmlns:a16="http://schemas.microsoft.com/office/drawing/2014/main" id="{11FEBEAC-DDF8-4CC5-5658-6C56BE7A2BB0}"/>
              </a:ext>
            </a:extLst>
          </p:cNvPr>
          <p:cNvSpPr txBox="1"/>
          <p:nvPr/>
        </p:nvSpPr>
        <p:spPr>
          <a:xfrm>
            <a:off x="897824" y="2081362"/>
            <a:ext cx="5003529"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RESULTS OF THE MAPPING</a:t>
            </a:r>
          </a:p>
        </p:txBody>
      </p:sp>
    </p:spTree>
    <p:extLst>
      <p:ext uri="{BB962C8B-B14F-4D97-AF65-F5344CB8AC3E}">
        <p14:creationId xmlns:p14="http://schemas.microsoft.com/office/powerpoint/2010/main" val="1329351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78895124-067B-B4C2-AA7C-E93A12185666}"/>
              </a:ext>
            </a:extLst>
          </p:cNvPr>
          <p:cNvSpPr/>
          <p:nvPr/>
        </p:nvSpPr>
        <p:spPr>
          <a:xfrm>
            <a:off x="2231142" y="1450912"/>
            <a:ext cx="7923899" cy="1747684"/>
          </a:xfrm>
          <a:prstGeom prst="roundRect">
            <a:avLst>
              <a:gd name="adj" fmla="val 6772"/>
            </a:avLst>
          </a:prstGeom>
          <a:solidFill>
            <a:srgbClr val="199C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21134C4E-FE06-A11E-B421-6D78E925561F}"/>
              </a:ext>
            </a:extLst>
          </p:cNvPr>
          <p:cNvSpPr txBox="1"/>
          <p:nvPr/>
        </p:nvSpPr>
        <p:spPr>
          <a:xfrm>
            <a:off x="7696734" y="1091413"/>
            <a:ext cx="2584525" cy="461665"/>
          </a:xfrm>
          <a:prstGeom prst="rect">
            <a:avLst/>
          </a:prstGeom>
          <a:noFill/>
        </p:spPr>
        <p:txBody>
          <a:bodyPr wrap="square">
            <a:spAutoFit/>
          </a:bodyPr>
          <a:lstStyle/>
          <a:p>
            <a:pPr algn="ctr"/>
            <a:r>
              <a:rPr lang="fr-FR" sz="2400" dirty="0">
                <a:solidFill>
                  <a:schemeClr val="bg1"/>
                </a:solidFill>
                <a:latin typeface="Tw Cen MT Condensed Extra Bold" panose="020B0803020202020204" pitchFamily="34" charset="0"/>
                <a:ea typeface="Source Sans Pro" panose="020B0503030403020204" pitchFamily="34" charset="0"/>
              </a:rPr>
              <a:t>WHAT HAPPENS NEXT?</a:t>
            </a:r>
          </a:p>
        </p:txBody>
      </p:sp>
      <p:sp>
        <p:nvSpPr>
          <p:cNvPr id="17" name="ZoneTexte 16">
            <a:extLst>
              <a:ext uri="{FF2B5EF4-FFF2-40B4-BE49-F238E27FC236}">
                <a16:creationId xmlns:a16="http://schemas.microsoft.com/office/drawing/2014/main" id="{9C9B13B3-A1A5-D7DC-1018-88F51CE06387}"/>
              </a:ext>
            </a:extLst>
          </p:cNvPr>
          <p:cNvSpPr txBox="1"/>
          <p:nvPr/>
        </p:nvSpPr>
        <p:spPr>
          <a:xfrm>
            <a:off x="2582424" y="1767211"/>
            <a:ext cx="7221334" cy="1200329"/>
          </a:xfrm>
          <a:prstGeom prst="rect">
            <a:avLst/>
          </a:prstGeom>
          <a:noFill/>
        </p:spPr>
        <p:txBody>
          <a:bodyPr wrap="square" rtlCol="0">
            <a:spAutoFit/>
          </a:bodyPr>
          <a:lstStyle/>
          <a:p>
            <a:pPr marL="285750" indent="-285750" fontAlgn="t">
              <a:buFont typeface="Arial" panose="020B0604020202020204" pitchFamily="34" charset="0"/>
              <a:buChar char="•"/>
            </a:pPr>
            <a:r>
              <a:rPr lang="fr-FR" dirty="0">
                <a:solidFill>
                  <a:schemeClr val="bg1"/>
                </a:solidFill>
              </a:rPr>
              <a:t>Financial and technical support for at least four citizen-led initiatives spearheaded by young people, girls and women.</a:t>
            </a:r>
          </a:p>
          <a:p>
            <a:pPr marL="285750" indent="-285750" fontAlgn="t">
              <a:buFont typeface="Arial" panose="020B0604020202020204" pitchFamily="34" charset="0"/>
              <a:buChar char="•"/>
            </a:pPr>
            <a:endParaRPr lang="fr-FR" dirty="0">
              <a:solidFill>
                <a:schemeClr val="bg1"/>
              </a:solidFill>
            </a:endParaRPr>
          </a:p>
          <a:p>
            <a:pPr marL="285750" indent="-285750" fontAlgn="t">
              <a:buFont typeface="Arial" panose="020B0604020202020204" pitchFamily="34" charset="0"/>
              <a:buChar char="•"/>
            </a:pPr>
            <a:r>
              <a:rPr lang="fr-FR" dirty="0">
                <a:solidFill>
                  <a:schemeClr val="bg1"/>
                </a:solidFill>
              </a:rPr>
              <a:t>Promoting these initiatives across Europe via a </a:t>
            </a:r>
            <a:r>
              <a:rPr lang="fr-FR" dirty="0" err="1">
                <a:solidFill>
                  <a:schemeClr val="bg1"/>
                </a:solidFill>
              </a:rPr>
              <a:t>web documentary</a:t>
            </a:r>
            <a:r>
              <a:rPr lang="fr-FR" dirty="0">
                <a:solidFill>
                  <a:schemeClr val="bg1"/>
                </a:solidFill>
              </a:rPr>
              <a:t>.</a:t>
            </a:r>
          </a:p>
        </p:txBody>
      </p:sp>
      <p:sp>
        <p:nvSpPr>
          <p:cNvPr id="18" name="Rectangle 17">
            <a:extLst>
              <a:ext uri="{FF2B5EF4-FFF2-40B4-BE49-F238E27FC236}">
                <a16:creationId xmlns:a16="http://schemas.microsoft.com/office/drawing/2014/main" id="{1A5425EF-BBD8-2C9D-7FE2-492708365983}"/>
              </a:ext>
            </a:extLst>
          </p:cNvPr>
          <p:cNvSpPr/>
          <p:nvPr/>
        </p:nvSpPr>
        <p:spPr>
          <a:xfrm>
            <a:off x="-95692" y="4537648"/>
            <a:ext cx="12365664" cy="23203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393E2B71-B0BA-D444-7D9F-B562EDBD7141}"/>
              </a:ext>
            </a:extLst>
          </p:cNvPr>
          <p:cNvSpPr txBox="1"/>
          <p:nvPr/>
        </p:nvSpPr>
        <p:spPr>
          <a:xfrm>
            <a:off x="5081239" y="5566634"/>
            <a:ext cx="3810000" cy="369332"/>
          </a:xfrm>
          <a:prstGeom prst="rect">
            <a:avLst/>
          </a:prstGeom>
          <a:noFill/>
        </p:spPr>
        <p:txBody>
          <a:bodyPr wrap="square" rtlCol="0">
            <a:spAutoFit/>
          </a:bodyPr>
          <a:lstStyle/>
          <a:p>
            <a:r>
              <a:rPr lang="fr-FR" dirty="0"/>
              <a:t>Insert an image</a:t>
            </a:r>
          </a:p>
        </p:txBody>
      </p:sp>
      <p:pic>
        <p:nvPicPr>
          <p:cNvPr id="1026" name="Picture 2" descr="Education à la Citoyenneté Mondiale">
            <a:extLst>
              <a:ext uri="{FF2B5EF4-FFF2-40B4-BE49-F238E27FC236}">
                <a16:creationId xmlns:a16="http://schemas.microsoft.com/office/drawing/2014/main" id="{9110FE7A-A689-2BD5-8DC3-43403D0596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410"/>
          <a:stretch>
            <a:fillRect/>
          </a:stretch>
        </p:blipFill>
        <p:spPr bwMode="auto">
          <a:xfrm>
            <a:off x="-95692" y="4537648"/>
            <a:ext cx="12365664" cy="5407088"/>
          </a:xfrm>
          <a:prstGeom prst="rect">
            <a:avLst/>
          </a:prstGeom>
          <a:noFill/>
          <a:extLst>
            <a:ext uri="{909E8E84-426E-40DD-AFC4-6F175D3DCCD1}">
              <a14:hiddenFill xmlns:a14="http://schemas.microsoft.com/office/drawing/2010/main">
                <a:solidFill>
                  <a:srgbClr val="FFFFFF"/>
                </a:solidFill>
              </a14:hiddenFill>
            </a:ext>
          </a:extLst>
        </p:spPr>
      </p:pic>
      <p:sp>
        <p:nvSpPr>
          <p:cNvPr id="2" name="Sous-titre 2">
            <a:extLst>
              <a:ext uri="{FF2B5EF4-FFF2-40B4-BE49-F238E27FC236}">
                <a16:creationId xmlns:a16="http://schemas.microsoft.com/office/drawing/2014/main" id="{10EEE1F7-72EE-67E1-33C1-1574D829C290}"/>
              </a:ext>
            </a:extLst>
          </p:cNvPr>
          <p:cNvSpPr txBox="1">
            <a:spLocks/>
          </p:cNvSpPr>
          <p:nvPr/>
        </p:nvSpPr>
        <p:spPr>
          <a:xfrm>
            <a:off x="11673856" y="229214"/>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rPr>
              <a:t>2</a:t>
            </a:r>
          </a:p>
        </p:txBody>
      </p:sp>
      <p:cxnSp>
        <p:nvCxnSpPr>
          <p:cNvPr id="3" name="Connecteur droit 2">
            <a:extLst>
              <a:ext uri="{FF2B5EF4-FFF2-40B4-BE49-F238E27FC236}">
                <a16:creationId xmlns:a16="http://schemas.microsoft.com/office/drawing/2014/main" id="{6F10034D-3E4D-6BB3-65A5-609A96105504}"/>
              </a:ext>
            </a:extLst>
          </p:cNvPr>
          <p:cNvCxnSpPr>
            <a:cxnSpLocks/>
          </p:cNvCxnSpPr>
          <p:nvPr/>
        </p:nvCxnSpPr>
        <p:spPr>
          <a:xfrm flipH="1">
            <a:off x="11458692" y="-36548"/>
            <a:ext cx="2" cy="1140134"/>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4" name="ZoneTexte 3">
            <a:extLst>
              <a:ext uri="{FF2B5EF4-FFF2-40B4-BE49-F238E27FC236}">
                <a16:creationId xmlns:a16="http://schemas.microsoft.com/office/drawing/2014/main" id="{96C0C226-458D-21E4-DA06-5BF1E9F61548}"/>
              </a:ext>
            </a:extLst>
          </p:cNvPr>
          <p:cNvSpPr txBox="1"/>
          <p:nvPr/>
        </p:nvSpPr>
        <p:spPr>
          <a:xfrm>
            <a:off x="-679294" y="271329"/>
            <a:ext cx="11922824" cy="923330"/>
          </a:xfrm>
          <a:prstGeom prst="rect">
            <a:avLst/>
          </a:prstGeom>
          <a:noFill/>
        </p:spPr>
        <p:txBody>
          <a:bodyPr wrap="square" rtlCol="0">
            <a:spAutoFit/>
          </a:bodyPr>
          <a:lstStyle/>
          <a:p>
            <a:pPr algn="r"/>
            <a:r>
              <a:rPr lang="fr-FR" sz="5400" b="1" dirty="0">
                <a:solidFill>
                  <a:srgbClr val="199C9A"/>
                </a:solidFill>
                <a:latin typeface="Tw Cen MT Condensed Extra Bold" panose="020B0803020202020204" pitchFamily="34" charset="0"/>
              </a:rPr>
              <a:t>WHAT’S NEXT?</a:t>
            </a:r>
          </a:p>
        </p:txBody>
      </p:sp>
      <p:sp>
        <p:nvSpPr>
          <p:cNvPr id="20" name="ZoneTexte 19">
            <a:extLst>
              <a:ext uri="{FF2B5EF4-FFF2-40B4-BE49-F238E27FC236}">
                <a16:creationId xmlns:a16="http://schemas.microsoft.com/office/drawing/2014/main" id="{2F148AA6-5B2A-C7E1-0A46-7E6C37816DD2}"/>
              </a:ext>
            </a:extLst>
          </p:cNvPr>
          <p:cNvSpPr txBox="1"/>
          <p:nvPr/>
        </p:nvSpPr>
        <p:spPr>
          <a:xfrm>
            <a:off x="2918525" y="3578379"/>
            <a:ext cx="6549135" cy="461665"/>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More info: </a:t>
            </a:r>
            <a:r>
              <a:rPr lang="fr-FR" sz="2400" dirty="0">
                <a:solidFill>
                  <a:srgbClr val="FF7A24"/>
                </a:solidFill>
                <a:latin typeface="Tw Cen MT Condensed Extra Bold" panose="020B0803020202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SUBLIME </a:t>
            </a:r>
            <a:r>
              <a:rPr lang="fr-FR" sz="2400" dirty="0" err="1">
                <a:solidFill>
                  <a:srgbClr val="FF7A24"/>
                </a:solidFill>
                <a:latin typeface="Tw Cen MT Condensed Extra Bold" panose="020B0803020202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SDGs </a:t>
            </a:r>
            <a:r>
              <a:rPr lang="fr-FR" sz="2400" dirty="0">
                <a:solidFill>
                  <a:srgbClr val="FF7A24"/>
                </a:solidFill>
                <a:latin typeface="Tw Cen MT Condensed Extra Bold" panose="020B0803020202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 Lianes coopération</a:t>
            </a:r>
            <a:endParaRPr lang="fr-FR" sz="2400" dirty="0">
              <a:solidFill>
                <a:srgbClr val="FF7A24"/>
              </a:solidFill>
              <a:latin typeface="Tw Cen MT Condensed Extra Bold" panose="020B0803020202020204" pitchFamily="34" charset="0"/>
              <a:ea typeface="Source Sans Pro" panose="020B0503030403020204" pitchFamily="34" charset="0"/>
            </a:endParaRPr>
          </a:p>
        </p:txBody>
      </p:sp>
    </p:spTree>
    <p:extLst>
      <p:ext uri="{BB962C8B-B14F-4D97-AF65-F5344CB8AC3E}">
        <p14:creationId xmlns:p14="http://schemas.microsoft.com/office/powerpoint/2010/main" val="2709289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80ABD-A1F2-A6FF-6DA6-8682C38F4ECC}"/>
            </a:ext>
          </a:extLst>
        </p:cNvPr>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D2AAE9E6-5C7B-361D-ADAC-309BFA5BEDB5}"/>
              </a:ext>
            </a:extLst>
          </p:cNvPr>
          <p:cNvSpPr/>
          <p:nvPr/>
        </p:nvSpPr>
        <p:spPr>
          <a:xfrm>
            <a:off x="0" y="5091862"/>
            <a:ext cx="12192000" cy="1766138"/>
          </a:xfrm>
          <a:prstGeom prst="roundRect">
            <a:avLst>
              <a:gd name="adj" fmla="val 6772"/>
            </a:avLst>
          </a:prstGeom>
          <a:solidFill>
            <a:srgbClr val="199C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8BB0EF30-9745-5319-DF84-95F0343B2892}"/>
              </a:ext>
            </a:extLst>
          </p:cNvPr>
          <p:cNvSpPr txBox="1"/>
          <p:nvPr/>
        </p:nvSpPr>
        <p:spPr>
          <a:xfrm>
            <a:off x="1249889" y="5237498"/>
            <a:ext cx="10604044" cy="461665"/>
          </a:xfrm>
          <a:prstGeom prst="rect">
            <a:avLst/>
          </a:prstGeom>
          <a:noFill/>
        </p:spPr>
        <p:txBody>
          <a:bodyPr wrap="square">
            <a:spAutoFit/>
          </a:bodyPr>
          <a:lstStyle/>
          <a:p>
            <a:pPr algn="ctr"/>
            <a:r>
              <a:rPr lang="fr-FR" sz="2400" dirty="0">
                <a:solidFill>
                  <a:schemeClr val="bg1"/>
                </a:solidFill>
                <a:latin typeface="Tw Cen MT Condensed Extra Bold" panose="020B0803020202020204" pitchFamily="34" charset="0"/>
                <a:ea typeface="Source Sans Pro" panose="020B0503030403020204" pitchFamily="34" charset="0"/>
              </a:rPr>
              <a:t>Study commissioned by Lianes Coopération, carried out by Virage Énergie</a:t>
            </a:r>
          </a:p>
        </p:txBody>
      </p:sp>
      <p:sp>
        <p:nvSpPr>
          <p:cNvPr id="17" name="ZoneTexte 16">
            <a:extLst>
              <a:ext uri="{FF2B5EF4-FFF2-40B4-BE49-F238E27FC236}">
                <a16:creationId xmlns:a16="http://schemas.microsoft.com/office/drawing/2014/main" id="{AAC95012-0412-E8FF-1E5F-AAD1A3E76081}"/>
              </a:ext>
            </a:extLst>
          </p:cNvPr>
          <p:cNvSpPr txBox="1"/>
          <p:nvPr/>
        </p:nvSpPr>
        <p:spPr>
          <a:xfrm>
            <a:off x="1266994" y="5943985"/>
            <a:ext cx="10538912" cy="723275"/>
          </a:xfrm>
          <a:prstGeom prst="rect">
            <a:avLst/>
          </a:prstGeom>
          <a:noFill/>
        </p:spPr>
        <p:txBody>
          <a:bodyPr wrap="square" rtlCol="0">
            <a:spAutoFit/>
          </a:bodyPr>
          <a:lstStyle/>
          <a:p>
            <a:pPr algn="ctr">
              <a:spcAft>
                <a:spcPts val="600"/>
              </a:spcAft>
            </a:pPr>
            <a:r>
              <a:rPr lang="fr-FR" dirty="0">
                <a:solidFill>
                  <a:schemeClr val="bg1"/>
                </a:solidFill>
              </a:rPr>
              <a:t>Written by: Lise Sarete (Virage Énergie)</a:t>
            </a:r>
          </a:p>
          <a:p>
            <a:pPr algn="ctr"/>
            <a:r>
              <a:rPr lang="fr-FR" dirty="0">
                <a:solidFill>
                  <a:schemeClr val="bg1"/>
                </a:solidFill>
              </a:rPr>
              <a:t>Proofread by: Barbara </a:t>
            </a:r>
            <a:r>
              <a:rPr lang="fr-FR" dirty="0" err="1">
                <a:solidFill>
                  <a:schemeClr val="bg1"/>
                </a:solidFill>
              </a:rPr>
              <a:t>Nicoloso </a:t>
            </a:r>
            <a:r>
              <a:rPr lang="fr-FR" dirty="0">
                <a:solidFill>
                  <a:schemeClr val="bg1"/>
                </a:solidFill>
              </a:rPr>
              <a:t>(Virage Énergie); Nadège Riche (Lianes Coopération)</a:t>
            </a:r>
          </a:p>
        </p:txBody>
      </p:sp>
      <p:cxnSp>
        <p:nvCxnSpPr>
          <p:cNvPr id="4" name="Connecteur droit 3">
            <a:extLst>
              <a:ext uri="{FF2B5EF4-FFF2-40B4-BE49-F238E27FC236}">
                <a16:creationId xmlns:a16="http://schemas.microsoft.com/office/drawing/2014/main" id="{24C1D72E-F45F-8322-6AA3-FF79DEBED106}"/>
              </a:ext>
            </a:extLst>
          </p:cNvPr>
          <p:cNvCxnSpPr>
            <a:cxnSpLocks/>
          </p:cNvCxnSpPr>
          <p:nvPr/>
        </p:nvCxnSpPr>
        <p:spPr>
          <a:xfrm>
            <a:off x="897824" y="-81894"/>
            <a:ext cx="0" cy="1537409"/>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F6BF0318-7D4B-4D32-634A-5188CF34C09D}"/>
              </a:ext>
            </a:extLst>
          </p:cNvPr>
          <p:cNvSpPr txBox="1"/>
          <p:nvPr/>
        </p:nvSpPr>
        <p:spPr>
          <a:xfrm>
            <a:off x="1105031" y="384891"/>
            <a:ext cx="5524369" cy="923330"/>
          </a:xfrm>
          <a:prstGeom prst="rect">
            <a:avLst/>
          </a:prstGeom>
          <a:noFill/>
        </p:spPr>
        <p:txBody>
          <a:bodyPr wrap="square" rtlCol="0">
            <a:spAutoFit/>
          </a:bodyPr>
          <a:lstStyle/>
          <a:p>
            <a:r>
              <a:rPr lang="fr-FR" sz="5400" b="1" dirty="0">
                <a:solidFill>
                  <a:srgbClr val="199C9A"/>
                </a:solidFill>
                <a:latin typeface="Tw Cen MT Condensed Extra Bold" panose="020B0803020202020204" pitchFamily="34" charset="0"/>
              </a:rPr>
              <a:t>CONTACTS</a:t>
            </a:r>
          </a:p>
        </p:txBody>
      </p:sp>
      <p:grpSp>
        <p:nvGrpSpPr>
          <p:cNvPr id="20" name="Groupe 19">
            <a:extLst>
              <a:ext uri="{FF2B5EF4-FFF2-40B4-BE49-F238E27FC236}">
                <a16:creationId xmlns:a16="http://schemas.microsoft.com/office/drawing/2014/main" id="{0E21D86D-9255-EDF2-3386-685FF50E620F}"/>
              </a:ext>
            </a:extLst>
          </p:cNvPr>
          <p:cNvGrpSpPr/>
          <p:nvPr/>
        </p:nvGrpSpPr>
        <p:grpSpPr>
          <a:xfrm>
            <a:off x="6450219" y="1320097"/>
            <a:ext cx="4870284" cy="3581025"/>
            <a:chOff x="13794171" y="1599664"/>
            <a:chExt cx="5977244" cy="3770605"/>
          </a:xfrm>
        </p:grpSpPr>
        <p:sp>
          <p:nvSpPr>
            <p:cNvPr id="21" name="Rectangle : coins arrondis 20">
              <a:extLst>
                <a:ext uri="{FF2B5EF4-FFF2-40B4-BE49-F238E27FC236}">
                  <a16:creationId xmlns:a16="http://schemas.microsoft.com/office/drawing/2014/main" id="{136BED03-D5E2-5CAD-D3AD-BD956D924F2F}"/>
                </a:ext>
              </a:extLst>
            </p:cNvPr>
            <p:cNvSpPr/>
            <p:nvPr/>
          </p:nvSpPr>
          <p:spPr>
            <a:xfrm>
              <a:off x="13794171" y="1599664"/>
              <a:ext cx="5977244" cy="3770605"/>
            </a:xfrm>
            <a:prstGeom prst="roundRect">
              <a:avLst>
                <a:gd name="adj" fmla="val 8165"/>
              </a:avLst>
            </a:prstGeom>
            <a:solidFill>
              <a:srgbClr val="FD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F713E1EE-CE3C-F4C5-C97E-10FD1B80265D}"/>
                </a:ext>
              </a:extLst>
            </p:cNvPr>
            <p:cNvSpPr txBox="1"/>
            <p:nvPr/>
          </p:nvSpPr>
          <p:spPr>
            <a:xfrm>
              <a:off x="14377015" y="1755288"/>
              <a:ext cx="4811558" cy="401507"/>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Lianes contact</a:t>
              </a:r>
            </a:p>
          </p:txBody>
        </p:sp>
      </p:grpSp>
      <p:grpSp>
        <p:nvGrpSpPr>
          <p:cNvPr id="12" name="Groupe 11">
            <a:extLst>
              <a:ext uri="{FF2B5EF4-FFF2-40B4-BE49-F238E27FC236}">
                <a16:creationId xmlns:a16="http://schemas.microsoft.com/office/drawing/2014/main" id="{07AEFBD3-2C8B-350A-99FC-173AA5C4E2B7}"/>
              </a:ext>
            </a:extLst>
          </p:cNvPr>
          <p:cNvGrpSpPr/>
          <p:nvPr/>
        </p:nvGrpSpPr>
        <p:grpSpPr>
          <a:xfrm>
            <a:off x="7071085" y="2032514"/>
            <a:ext cx="3628551" cy="1766138"/>
            <a:chOff x="618949" y="3385040"/>
            <a:chExt cx="3628551" cy="1766138"/>
          </a:xfrm>
        </p:grpSpPr>
        <p:sp>
          <p:nvSpPr>
            <p:cNvPr id="13" name="ZoneTexte 12">
              <a:extLst>
                <a:ext uri="{FF2B5EF4-FFF2-40B4-BE49-F238E27FC236}">
                  <a16:creationId xmlns:a16="http://schemas.microsoft.com/office/drawing/2014/main" id="{70CBD565-4A70-9757-A1F5-383E86A0C789}"/>
                </a:ext>
              </a:extLst>
            </p:cNvPr>
            <p:cNvSpPr txBox="1"/>
            <p:nvPr/>
          </p:nvSpPr>
          <p:spPr>
            <a:xfrm>
              <a:off x="2708240" y="3452822"/>
              <a:ext cx="1343237" cy="707886"/>
            </a:xfrm>
            <a:prstGeom prst="rect">
              <a:avLst/>
            </a:prstGeom>
            <a:noFill/>
          </p:spPr>
          <p:txBody>
            <a:bodyPr wrap="square" rtlCol="0">
              <a:spAutoFit/>
            </a:bodyPr>
            <a:lstStyle/>
            <a:p>
              <a:pPr algn="ctr"/>
              <a:r>
                <a:rPr lang="fr-FR" sz="2000" dirty="0">
                  <a:latin typeface="Tw Cen MT Condensed Extra Bold" panose="020B0803020202020204" pitchFamily="34" charset="0"/>
                </a:rPr>
                <a:t>Nadège RICHE</a:t>
              </a:r>
              <a:endParaRPr lang="fr-FR" sz="1600" dirty="0">
                <a:latin typeface="Tw Cen MT Condensed Extra Bold" panose="020B0803020202020204" pitchFamily="34" charset="0"/>
              </a:endParaRPr>
            </a:p>
          </p:txBody>
        </p:sp>
        <p:sp>
          <p:nvSpPr>
            <p:cNvPr id="14" name="Rectangle : coins arrondis 13">
              <a:extLst>
                <a:ext uri="{FF2B5EF4-FFF2-40B4-BE49-F238E27FC236}">
                  <a16:creationId xmlns:a16="http://schemas.microsoft.com/office/drawing/2014/main" id="{0A0B8087-4C34-A25E-1D6E-68BD47839F7C}"/>
                </a:ext>
              </a:extLst>
            </p:cNvPr>
            <p:cNvSpPr/>
            <p:nvPr/>
          </p:nvSpPr>
          <p:spPr>
            <a:xfrm>
              <a:off x="618949" y="3385040"/>
              <a:ext cx="1766138" cy="1766138"/>
            </a:xfrm>
            <a:prstGeom prst="roundRect">
              <a:avLst>
                <a:gd name="adj" fmla="val 3667"/>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5" name="Connecteur droit 14">
              <a:extLst>
                <a:ext uri="{FF2B5EF4-FFF2-40B4-BE49-F238E27FC236}">
                  <a16:creationId xmlns:a16="http://schemas.microsoft.com/office/drawing/2014/main" id="{16748129-B466-AEB1-9ACF-F8B5CFB4CC1A}"/>
                </a:ext>
              </a:extLst>
            </p:cNvPr>
            <p:cNvCxnSpPr>
              <a:cxnSpLocks/>
            </p:cNvCxnSpPr>
            <p:nvPr/>
          </p:nvCxnSpPr>
          <p:spPr>
            <a:xfrm>
              <a:off x="3151792" y="4187540"/>
              <a:ext cx="425279" cy="0"/>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16" name="ZoneTexte 15">
              <a:extLst>
                <a:ext uri="{FF2B5EF4-FFF2-40B4-BE49-F238E27FC236}">
                  <a16:creationId xmlns:a16="http://schemas.microsoft.com/office/drawing/2014/main" id="{F2DD6BCB-D925-747E-D853-4CD33D3CABA8}"/>
                </a:ext>
              </a:extLst>
            </p:cNvPr>
            <p:cNvSpPr txBox="1"/>
            <p:nvPr/>
          </p:nvSpPr>
          <p:spPr>
            <a:xfrm>
              <a:off x="2481362" y="4314865"/>
              <a:ext cx="1766138" cy="738664"/>
            </a:xfrm>
            <a:prstGeom prst="rect">
              <a:avLst/>
            </a:prstGeom>
            <a:noFill/>
          </p:spPr>
          <p:txBody>
            <a:bodyPr wrap="square" rtlCol="0">
              <a:spAutoFit/>
            </a:bodyPr>
            <a:lstStyle/>
            <a:p>
              <a:pPr algn="ctr"/>
              <a:r>
                <a:rPr lang="fr-FR" sz="1400" dirty="0">
                  <a:latin typeface="Source Sans Pro" panose="020B0503030403020204" pitchFamily="34" charset="0"/>
                  <a:ea typeface="Source Sans Pro" panose="020B0503030403020204" pitchFamily="34" charset="0"/>
                </a:rPr>
                <a:t>Project Officer, ‘Gender and Human Rights’</a:t>
              </a:r>
            </a:p>
          </p:txBody>
        </p:sp>
      </p:grpSp>
      <p:sp>
        <p:nvSpPr>
          <p:cNvPr id="5" name="ZoneTexte 4">
            <a:extLst>
              <a:ext uri="{FF2B5EF4-FFF2-40B4-BE49-F238E27FC236}">
                <a16:creationId xmlns:a16="http://schemas.microsoft.com/office/drawing/2014/main" id="{D53892F7-D92F-7CCD-4687-3ABB75CD5CDA}"/>
              </a:ext>
            </a:extLst>
          </p:cNvPr>
          <p:cNvSpPr txBox="1"/>
          <p:nvPr/>
        </p:nvSpPr>
        <p:spPr>
          <a:xfrm>
            <a:off x="7434922" y="3947062"/>
            <a:ext cx="3650429" cy="646331"/>
          </a:xfrm>
          <a:prstGeom prst="rect">
            <a:avLst/>
          </a:prstGeom>
          <a:noFill/>
        </p:spPr>
        <p:txBody>
          <a:bodyPr wrap="square" rtlCol="0">
            <a:spAutoFit/>
          </a:bodyPr>
          <a:lstStyle/>
          <a:p>
            <a:r>
              <a:rPr lang="fr-FR" dirty="0">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n.riche@lianescooperation.org</a:t>
            </a:r>
            <a:endParaRPr lang="fr-FR" dirty="0">
              <a:latin typeface="Source Sans Pro" panose="020B0503030403020204" pitchFamily="34" charset="0"/>
              <a:ea typeface="Source Sans Pro" panose="020B0503030403020204" pitchFamily="34" charset="0"/>
            </a:endParaRPr>
          </a:p>
          <a:p>
            <a:r>
              <a:rPr lang="fr-FR" dirty="0">
                <a:latin typeface="Source Sans Pro" panose="020B0503030403020204" pitchFamily="34" charset="0"/>
                <a:ea typeface="Source Sans Pro" panose="020B0503030403020204" pitchFamily="34" charset="0"/>
              </a:rPr>
              <a:t>07 84 63 01 49 </a:t>
            </a:r>
          </a:p>
        </p:txBody>
      </p:sp>
      <p:grpSp>
        <p:nvGrpSpPr>
          <p:cNvPr id="6" name="Groupe 5">
            <a:extLst>
              <a:ext uri="{FF2B5EF4-FFF2-40B4-BE49-F238E27FC236}">
                <a16:creationId xmlns:a16="http://schemas.microsoft.com/office/drawing/2014/main" id="{2D60C782-3A36-5AB1-F82B-C771790687BD}"/>
              </a:ext>
            </a:extLst>
          </p:cNvPr>
          <p:cNvGrpSpPr/>
          <p:nvPr/>
        </p:nvGrpSpPr>
        <p:grpSpPr>
          <a:xfrm>
            <a:off x="7071085" y="3984221"/>
            <a:ext cx="363837" cy="609172"/>
            <a:chOff x="1898863" y="945985"/>
            <a:chExt cx="363837" cy="609172"/>
          </a:xfrm>
        </p:grpSpPr>
        <p:pic>
          <p:nvPicPr>
            <p:cNvPr id="7" name="Image 6" descr="Une image contenant Police, Graphique, noir, logo&#10;&#10;Le contenu généré par l’IA peut être incorrect.">
              <a:extLst>
                <a:ext uri="{FF2B5EF4-FFF2-40B4-BE49-F238E27FC236}">
                  <a16:creationId xmlns:a16="http://schemas.microsoft.com/office/drawing/2014/main" id="{CAFCA768-A321-0CC6-B8E9-3ACBEAB0E0C2}"/>
                </a:ext>
              </a:extLst>
            </p:cNvPr>
            <p:cNvPicPr>
              <a:picLocks noChangeAspect="1"/>
            </p:cNvPicPr>
            <p:nvPr/>
          </p:nvPicPr>
          <p:blipFill>
            <a:blip r:embed="rId4">
              <a:extLst>
                <a:ext uri="{28A0092B-C50C-407E-A947-70E740481C1C}">
                  <a14:useLocalDpi xmlns:a14="http://schemas.microsoft.com/office/drawing/2010/main" val="0"/>
                </a:ext>
              </a:extLst>
            </a:blip>
            <a:srcRect l="50000" t="15787" r="40265"/>
            <a:stretch>
              <a:fillRect/>
            </a:stretch>
          </p:blipFill>
          <p:spPr>
            <a:xfrm>
              <a:off x="1956106" y="945985"/>
              <a:ext cx="306594" cy="353964"/>
            </a:xfrm>
            <a:prstGeom prst="rect">
              <a:avLst/>
            </a:prstGeom>
          </p:spPr>
        </p:pic>
        <p:pic>
          <p:nvPicPr>
            <p:cNvPr id="8" name="Image 7" descr="Une image contenant Police, Graphique, noir, logo&#10;&#10;Le contenu généré par l’IA peut être incorrect.">
              <a:extLst>
                <a:ext uri="{FF2B5EF4-FFF2-40B4-BE49-F238E27FC236}">
                  <a16:creationId xmlns:a16="http://schemas.microsoft.com/office/drawing/2014/main" id="{D6A73B4B-12C8-110E-C4EB-11FAE2617179}"/>
                </a:ext>
              </a:extLst>
            </p:cNvPr>
            <p:cNvPicPr>
              <a:picLocks noChangeAspect="1"/>
            </p:cNvPicPr>
            <p:nvPr/>
          </p:nvPicPr>
          <p:blipFill>
            <a:blip r:embed="rId4">
              <a:extLst>
                <a:ext uri="{28A0092B-C50C-407E-A947-70E740481C1C}">
                  <a14:useLocalDpi xmlns:a14="http://schemas.microsoft.com/office/drawing/2010/main" val="0"/>
                </a:ext>
              </a:extLst>
            </a:blip>
            <a:srcRect l="307" t="661" r="87806" b="7981"/>
            <a:stretch>
              <a:fillRect/>
            </a:stretch>
          </p:blipFill>
          <p:spPr>
            <a:xfrm>
              <a:off x="1898863" y="1181997"/>
              <a:ext cx="363837" cy="373160"/>
            </a:xfrm>
            <a:prstGeom prst="rect">
              <a:avLst/>
            </a:prstGeom>
          </p:spPr>
        </p:pic>
      </p:grpSp>
      <p:grpSp>
        <p:nvGrpSpPr>
          <p:cNvPr id="26" name="Groupe 25">
            <a:extLst>
              <a:ext uri="{FF2B5EF4-FFF2-40B4-BE49-F238E27FC236}">
                <a16:creationId xmlns:a16="http://schemas.microsoft.com/office/drawing/2014/main" id="{154F2B09-E84B-52F6-97F2-7ABE05376EFD}"/>
              </a:ext>
            </a:extLst>
          </p:cNvPr>
          <p:cNvGrpSpPr/>
          <p:nvPr/>
        </p:nvGrpSpPr>
        <p:grpSpPr>
          <a:xfrm>
            <a:off x="1105031" y="1320097"/>
            <a:ext cx="4870284" cy="3581025"/>
            <a:chOff x="13794171" y="1599664"/>
            <a:chExt cx="5977244" cy="3770605"/>
          </a:xfrm>
        </p:grpSpPr>
        <p:sp>
          <p:nvSpPr>
            <p:cNvPr id="27" name="Rectangle : coins arrondis 26">
              <a:extLst>
                <a:ext uri="{FF2B5EF4-FFF2-40B4-BE49-F238E27FC236}">
                  <a16:creationId xmlns:a16="http://schemas.microsoft.com/office/drawing/2014/main" id="{A43883B5-5D84-7CDD-B7CE-A8341F414A06}"/>
                </a:ext>
              </a:extLst>
            </p:cNvPr>
            <p:cNvSpPr/>
            <p:nvPr/>
          </p:nvSpPr>
          <p:spPr>
            <a:xfrm>
              <a:off x="13794171" y="1599664"/>
              <a:ext cx="5977244" cy="3770605"/>
            </a:xfrm>
            <a:prstGeom prst="roundRect">
              <a:avLst>
                <a:gd name="adj" fmla="val 8165"/>
              </a:avLst>
            </a:prstGeom>
            <a:solidFill>
              <a:srgbClr val="FD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F04E66E7-2E30-F160-435F-97E44E271C43}"/>
                </a:ext>
              </a:extLst>
            </p:cNvPr>
            <p:cNvSpPr txBox="1"/>
            <p:nvPr/>
          </p:nvSpPr>
          <p:spPr>
            <a:xfrm>
              <a:off x="14377015" y="1755288"/>
              <a:ext cx="4811558" cy="486106"/>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Virage Énergie contact</a:t>
              </a:r>
            </a:p>
          </p:txBody>
        </p:sp>
      </p:grpSp>
      <p:grpSp>
        <p:nvGrpSpPr>
          <p:cNvPr id="29" name="Groupe 28">
            <a:extLst>
              <a:ext uri="{FF2B5EF4-FFF2-40B4-BE49-F238E27FC236}">
                <a16:creationId xmlns:a16="http://schemas.microsoft.com/office/drawing/2014/main" id="{4B5F3F39-7073-02C4-640D-F00B2CDB2537}"/>
              </a:ext>
            </a:extLst>
          </p:cNvPr>
          <p:cNvGrpSpPr/>
          <p:nvPr/>
        </p:nvGrpSpPr>
        <p:grpSpPr>
          <a:xfrm>
            <a:off x="3588310" y="2100296"/>
            <a:ext cx="1766138" cy="1385263"/>
            <a:chOff x="2481362" y="3452822"/>
            <a:chExt cx="1766138" cy="1385263"/>
          </a:xfrm>
        </p:grpSpPr>
        <p:sp>
          <p:nvSpPr>
            <p:cNvPr id="30" name="ZoneTexte 29">
              <a:extLst>
                <a:ext uri="{FF2B5EF4-FFF2-40B4-BE49-F238E27FC236}">
                  <a16:creationId xmlns:a16="http://schemas.microsoft.com/office/drawing/2014/main" id="{F32AD0EE-36FA-3C8A-F272-207EB18FFA67}"/>
                </a:ext>
              </a:extLst>
            </p:cNvPr>
            <p:cNvSpPr txBox="1"/>
            <p:nvPr/>
          </p:nvSpPr>
          <p:spPr>
            <a:xfrm>
              <a:off x="2708240" y="3452822"/>
              <a:ext cx="1343237" cy="707886"/>
            </a:xfrm>
            <a:prstGeom prst="rect">
              <a:avLst/>
            </a:prstGeom>
            <a:noFill/>
          </p:spPr>
          <p:txBody>
            <a:bodyPr wrap="square" rtlCol="0">
              <a:spAutoFit/>
            </a:bodyPr>
            <a:lstStyle/>
            <a:p>
              <a:pPr algn="ctr"/>
              <a:r>
                <a:rPr lang="fr-FR" sz="2000" dirty="0">
                  <a:latin typeface="Tw Cen MT Condensed Extra Bold" panose="020B0803020202020204" pitchFamily="34" charset="0"/>
                </a:rPr>
                <a:t>Lise</a:t>
              </a:r>
            </a:p>
            <a:p>
              <a:pPr algn="ctr"/>
              <a:r>
                <a:rPr lang="fr-FR" sz="2000" dirty="0">
                  <a:latin typeface="Tw Cen MT Condensed Extra Bold" panose="020B0803020202020204" pitchFamily="34" charset="0"/>
                </a:rPr>
                <a:t>SARETE</a:t>
              </a:r>
              <a:endParaRPr lang="fr-FR" sz="1600" dirty="0">
                <a:latin typeface="Tw Cen MT Condensed Extra Bold" panose="020B0803020202020204" pitchFamily="34" charset="0"/>
              </a:endParaRPr>
            </a:p>
          </p:txBody>
        </p:sp>
        <p:cxnSp>
          <p:nvCxnSpPr>
            <p:cNvPr id="32" name="Connecteur droit 31">
              <a:extLst>
                <a:ext uri="{FF2B5EF4-FFF2-40B4-BE49-F238E27FC236}">
                  <a16:creationId xmlns:a16="http://schemas.microsoft.com/office/drawing/2014/main" id="{914E4164-A7C3-E3FA-1443-CC48BEDB2171}"/>
                </a:ext>
              </a:extLst>
            </p:cNvPr>
            <p:cNvCxnSpPr>
              <a:cxnSpLocks/>
            </p:cNvCxnSpPr>
            <p:nvPr/>
          </p:nvCxnSpPr>
          <p:spPr>
            <a:xfrm>
              <a:off x="3151792" y="4187540"/>
              <a:ext cx="425279" cy="0"/>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33" name="ZoneTexte 32">
              <a:extLst>
                <a:ext uri="{FF2B5EF4-FFF2-40B4-BE49-F238E27FC236}">
                  <a16:creationId xmlns:a16="http://schemas.microsoft.com/office/drawing/2014/main" id="{523634D1-9288-6ED7-1900-1E5BEEC5B006}"/>
                </a:ext>
              </a:extLst>
            </p:cNvPr>
            <p:cNvSpPr txBox="1"/>
            <p:nvPr/>
          </p:nvSpPr>
          <p:spPr>
            <a:xfrm>
              <a:off x="2481362" y="4314865"/>
              <a:ext cx="1766138" cy="523220"/>
            </a:xfrm>
            <a:prstGeom prst="rect">
              <a:avLst/>
            </a:prstGeom>
            <a:noFill/>
          </p:spPr>
          <p:txBody>
            <a:bodyPr wrap="square" rtlCol="0">
              <a:spAutoFit/>
            </a:bodyPr>
            <a:lstStyle/>
            <a:p>
              <a:pPr algn="ctr"/>
              <a:r>
                <a:rPr lang="fr-FR" sz="1400" dirty="0">
                  <a:latin typeface="Source Sans Pro" panose="020B0503030403020204" pitchFamily="34" charset="0"/>
                  <a:ea typeface="Source Sans Pro" panose="020B0503030403020204" pitchFamily="34" charset="0"/>
                </a:rPr>
                <a:t>Project Manager, ‘Energy and Climate’</a:t>
              </a:r>
            </a:p>
          </p:txBody>
        </p:sp>
      </p:grpSp>
      <p:sp>
        <p:nvSpPr>
          <p:cNvPr id="34" name="ZoneTexte 33">
            <a:extLst>
              <a:ext uri="{FF2B5EF4-FFF2-40B4-BE49-F238E27FC236}">
                <a16:creationId xmlns:a16="http://schemas.microsoft.com/office/drawing/2014/main" id="{24D37D94-A58D-7CDC-8E3F-35D6B60A20DC}"/>
              </a:ext>
            </a:extLst>
          </p:cNvPr>
          <p:cNvSpPr txBox="1"/>
          <p:nvPr/>
        </p:nvSpPr>
        <p:spPr>
          <a:xfrm>
            <a:off x="2089734" y="3947062"/>
            <a:ext cx="3650429" cy="646331"/>
          </a:xfrm>
          <a:prstGeom prst="rect">
            <a:avLst/>
          </a:prstGeom>
          <a:noFill/>
        </p:spPr>
        <p:txBody>
          <a:bodyPr wrap="square" rtlCol="0">
            <a:spAutoFit/>
          </a:bodyPr>
          <a:lstStyle/>
          <a:p>
            <a:r>
              <a:rPr lang="fr-FR" dirty="0">
                <a:latin typeface="Source Sans Pro" panose="020B0503030403020204" pitchFamily="34" charset="0"/>
                <a:ea typeface="Source Sans Pro" panose="020B0503030403020204" pitchFamily="34" charset="0"/>
                <a:hlinkClick r:id="rId5"/>
              </a:rPr>
              <a:t>lsarete@virage-energie.org</a:t>
            </a:r>
            <a:endParaRPr lang="fr-FR" dirty="0">
              <a:latin typeface="Source Sans Pro" panose="020B0503030403020204" pitchFamily="34" charset="0"/>
              <a:ea typeface="Source Sans Pro" panose="020B0503030403020204" pitchFamily="34" charset="0"/>
            </a:endParaRPr>
          </a:p>
          <a:p>
            <a:r>
              <a:rPr lang="fr-FR" dirty="0">
                <a:latin typeface="Source Sans Pro" panose="020B0503030403020204" pitchFamily="34" charset="0"/>
                <a:ea typeface="Source Sans Pro" panose="020B0503030403020204" pitchFamily="34" charset="0"/>
              </a:rPr>
              <a:t>07 75 70 16 48</a:t>
            </a:r>
          </a:p>
        </p:txBody>
      </p:sp>
      <p:grpSp>
        <p:nvGrpSpPr>
          <p:cNvPr id="35" name="Groupe 34">
            <a:extLst>
              <a:ext uri="{FF2B5EF4-FFF2-40B4-BE49-F238E27FC236}">
                <a16:creationId xmlns:a16="http://schemas.microsoft.com/office/drawing/2014/main" id="{DCC9677C-D3B0-AC43-7DCB-3EB8FBF51D4B}"/>
              </a:ext>
            </a:extLst>
          </p:cNvPr>
          <p:cNvGrpSpPr/>
          <p:nvPr/>
        </p:nvGrpSpPr>
        <p:grpSpPr>
          <a:xfrm>
            <a:off x="1725897" y="3984221"/>
            <a:ext cx="363837" cy="609172"/>
            <a:chOff x="1898863" y="945985"/>
            <a:chExt cx="363837" cy="609172"/>
          </a:xfrm>
        </p:grpSpPr>
        <p:pic>
          <p:nvPicPr>
            <p:cNvPr id="36" name="Image 35" descr="Une image contenant Police, Graphique, noir, logo&#10;&#10;Le contenu généré par l’IA peut être incorrect.">
              <a:extLst>
                <a:ext uri="{FF2B5EF4-FFF2-40B4-BE49-F238E27FC236}">
                  <a16:creationId xmlns:a16="http://schemas.microsoft.com/office/drawing/2014/main" id="{DF0E5D3B-EEA6-4118-C0AE-AEB4FE5B05D4}"/>
                </a:ext>
              </a:extLst>
            </p:cNvPr>
            <p:cNvPicPr>
              <a:picLocks noChangeAspect="1"/>
            </p:cNvPicPr>
            <p:nvPr/>
          </p:nvPicPr>
          <p:blipFill>
            <a:blip r:embed="rId4">
              <a:extLst>
                <a:ext uri="{28A0092B-C50C-407E-A947-70E740481C1C}">
                  <a14:useLocalDpi xmlns:a14="http://schemas.microsoft.com/office/drawing/2010/main" val="0"/>
                </a:ext>
              </a:extLst>
            </a:blip>
            <a:srcRect l="50000" t="15787" r="40265"/>
            <a:stretch>
              <a:fillRect/>
            </a:stretch>
          </p:blipFill>
          <p:spPr>
            <a:xfrm>
              <a:off x="1956106" y="945985"/>
              <a:ext cx="306594" cy="353964"/>
            </a:xfrm>
            <a:prstGeom prst="rect">
              <a:avLst/>
            </a:prstGeom>
          </p:spPr>
        </p:pic>
        <p:pic>
          <p:nvPicPr>
            <p:cNvPr id="37" name="Image 36" descr="Une image contenant Police, Graphique, noir, logo&#10;&#10;Le contenu généré par l’IA peut être incorrect.">
              <a:extLst>
                <a:ext uri="{FF2B5EF4-FFF2-40B4-BE49-F238E27FC236}">
                  <a16:creationId xmlns:a16="http://schemas.microsoft.com/office/drawing/2014/main" id="{DA7EFFED-9B6D-5F81-885A-AEA927AB59A7}"/>
                </a:ext>
              </a:extLst>
            </p:cNvPr>
            <p:cNvPicPr>
              <a:picLocks noChangeAspect="1"/>
            </p:cNvPicPr>
            <p:nvPr/>
          </p:nvPicPr>
          <p:blipFill>
            <a:blip r:embed="rId4">
              <a:extLst>
                <a:ext uri="{28A0092B-C50C-407E-A947-70E740481C1C}">
                  <a14:useLocalDpi xmlns:a14="http://schemas.microsoft.com/office/drawing/2010/main" val="0"/>
                </a:ext>
              </a:extLst>
            </a:blip>
            <a:srcRect l="307" t="661" r="87806" b="7981"/>
            <a:stretch>
              <a:fillRect/>
            </a:stretch>
          </p:blipFill>
          <p:spPr>
            <a:xfrm>
              <a:off x="1898863" y="1181997"/>
              <a:ext cx="363837" cy="373160"/>
            </a:xfrm>
            <a:prstGeom prst="rect">
              <a:avLst/>
            </a:prstGeom>
          </p:spPr>
        </p:pic>
      </p:grpSp>
      <p:sp>
        <p:nvSpPr>
          <p:cNvPr id="38" name="Ellipse 37">
            <a:extLst>
              <a:ext uri="{FF2B5EF4-FFF2-40B4-BE49-F238E27FC236}">
                <a16:creationId xmlns:a16="http://schemas.microsoft.com/office/drawing/2014/main" id="{77ADE765-0476-8551-2C9E-B5A13A78E74A}"/>
              </a:ext>
            </a:extLst>
          </p:cNvPr>
          <p:cNvSpPr/>
          <p:nvPr/>
        </p:nvSpPr>
        <p:spPr>
          <a:xfrm>
            <a:off x="1688387" y="2053799"/>
            <a:ext cx="1766139" cy="1778014"/>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1748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E9B8499-E161-9DFB-2A08-EEA68D670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itre 1">
            <a:extLst>
              <a:ext uri="{FF2B5EF4-FFF2-40B4-BE49-F238E27FC236}">
                <a16:creationId xmlns:a16="http://schemas.microsoft.com/office/drawing/2014/main" id="{89F67D98-85AC-7139-E900-EEDB92301E81}"/>
              </a:ext>
            </a:extLst>
          </p:cNvPr>
          <p:cNvSpPr txBox="1">
            <a:spLocks/>
          </p:cNvSpPr>
          <p:nvPr/>
        </p:nvSpPr>
        <p:spPr>
          <a:xfrm>
            <a:off x="881742" y="2367181"/>
            <a:ext cx="5551713" cy="2335742"/>
          </a:xfrm>
          <a:prstGeom prst="rect">
            <a:avLst/>
          </a:prstGeom>
          <a:effectLst>
            <a:glow rad="1270000">
              <a:schemeClr val="tx1">
                <a:alpha val="40000"/>
              </a:schemeClr>
            </a:glow>
          </a:effectLst>
        </p:spPr>
        <p:txBody>
          <a:bodyPr vert="horz" lIns="0" tIns="45720" rIns="18000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sz="5600" b="1">
                <a:solidFill>
                  <a:srgbClr val="AD201A"/>
                </a:solidFill>
                <a:latin typeface="Tw Cen MT Condensed Extra Bold" panose="020B0803020202020204" pitchFamily="34" charset="0"/>
              </a:rPr>
              <a:t>Recontextualisation and </a:t>
            </a:r>
            <a:r>
              <a:rPr lang="fr-FR" sz="5600" b="1" dirty="0">
                <a:solidFill>
                  <a:srgbClr val="AD201A"/>
                </a:solidFill>
                <a:latin typeface="Tw Cen MT Condensed Extra Bold" panose="020B0803020202020204" pitchFamily="34" charset="0"/>
              </a:rPr>
              <a:t>Methodology</a:t>
            </a:r>
          </a:p>
        </p:txBody>
      </p:sp>
      <p:sp>
        <p:nvSpPr>
          <p:cNvPr id="6" name="Sous-titre 2">
            <a:extLst>
              <a:ext uri="{FF2B5EF4-FFF2-40B4-BE49-F238E27FC236}">
                <a16:creationId xmlns:a16="http://schemas.microsoft.com/office/drawing/2014/main" id="{0E2E70D6-C627-E2B1-DC9C-ABC4B165FAA5}"/>
              </a:ext>
            </a:extLst>
          </p:cNvPr>
          <p:cNvSpPr txBox="1">
            <a:spLocks/>
          </p:cNvSpPr>
          <p:nvPr/>
        </p:nvSpPr>
        <p:spPr>
          <a:xfrm>
            <a:off x="8466644" y="3021865"/>
            <a:ext cx="677723" cy="1290955"/>
          </a:xfrm>
          <a:prstGeom prst="rect">
            <a:avLst/>
          </a:prstGeom>
        </p:spPr>
        <p:txBody>
          <a:bodyPr vert="horz" lIns="0" tIns="45720" rIns="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9600" b="1" dirty="0">
                <a:solidFill>
                  <a:srgbClr val="AD201A"/>
                </a:solidFill>
                <a:latin typeface="Tw Cen MT Condensed Extra Bold" panose="020B0803020202020204" pitchFamily="34" charset="0"/>
                <a:ea typeface="+mj-ea"/>
                <a:cs typeface="+mj-cs"/>
              </a:rPr>
              <a:t>1</a:t>
            </a:r>
            <a:endParaRPr lang="fr-FR" sz="9600" dirty="0">
              <a:solidFill>
                <a:srgbClr val="AD201A"/>
              </a:solidFill>
            </a:endParaRPr>
          </a:p>
        </p:txBody>
      </p:sp>
      <p:cxnSp>
        <p:nvCxnSpPr>
          <p:cNvPr id="7" name="Connecteur droit 6">
            <a:extLst>
              <a:ext uri="{FF2B5EF4-FFF2-40B4-BE49-F238E27FC236}">
                <a16:creationId xmlns:a16="http://schemas.microsoft.com/office/drawing/2014/main" id="{C5DA1BC4-7DCA-8555-E5F1-2B7C678038A5}"/>
              </a:ext>
            </a:extLst>
          </p:cNvPr>
          <p:cNvCxnSpPr/>
          <p:nvPr/>
        </p:nvCxnSpPr>
        <p:spPr>
          <a:xfrm>
            <a:off x="7220173" y="2367181"/>
            <a:ext cx="0" cy="2600325"/>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0737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5C29A41-1176-B553-CC91-ECF2E18680E8}"/>
              </a:ext>
            </a:extLst>
          </p:cNvPr>
          <p:cNvSpPr txBox="1"/>
          <p:nvPr/>
        </p:nvSpPr>
        <p:spPr>
          <a:xfrm>
            <a:off x="2238703" y="2768429"/>
            <a:ext cx="7714593" cy="1354217"/>
          </a:xfrm>
          <a:prstGeom prst="rect">
            <a:avLst/>
          </a:prstGeom>
          <a:noFill/>
        </p:spPr>
        <p:txBody>
          <a:bodyPr wrap="square" rtlCol="0">
            <a:spAutoFit/>
          </a:bodyPr>
          <a:lstStyle/>
          <a:p>
            <a:pPr algn="ctr"/>
            <a:r>
              <a:rPr lang="fr-FR" sz="5400" dirty="0">
                <a:solidFill>
                  <a:srgbClr val="C00000"/>
                </a:solidFill>
                <a:latin typeface="Tw Cen MT Condensed Extra Bold" panose="020B0803020202020204" pitchFamily="34" charset="0"/>
              </a:rPr>
              <a:t>THANK YOU</a:t>
            </a:r>
          </a:p>
          <a:p>
            <a:pPr algn="ctr"/>
            <a:r>
              <a:rPr lang="fr-FR" sz="2800" dirty="0">
                <a:solidFill>
                  <a:srgbClr val="C00000"/>
                </a:solidFill>
                <a:latin typeface="Tw Cen MT Condensed Extra Bold" panose="020B0803020202020204" pitchFamily="34" charset="0"/>
              </a:rPr>
              <a:t>Have a nice day</a:t>
            </a:r>
          </a:p>
        </p:txBody>
      </p:sp>
      <p:pic>
        <p:nvPicPr>
          <p:cNvPr id="5" name="Image 4">
            <a:extLst>
              <a:ext uri="{FF2B5EF4-FFF2-40B4-BE49-F238E27FC236}">
                <a16:creationId xmlns:a16="http://schemas.microsoft.com/office/drawing/2014/main" id="{99D4C365-51F8-8B7E-3045-9437FC9FC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899"/>
            <a:ext cx="12191999" cy="6820102"/>
          </a:xfrm>
          <a:prstGeom prst="rect">
            <a:avLst/>
          </a:prstGeom>
        </p:spPr>
      </p:pic>
      <p:sp>
        <p:nvSpPr>
          <p:cNvPr id="8" name="Rectangle : coins arrondis 7">
            <a:extLst>
              <a:ext uri="{FF2B5EF4-FFF2-40B4-BE49-F238E27FC236}">
                <a16:creationId xmlns:a16="http://schemas.microsoft.com/office/drawing/2014/main" id="{EEA4DF79-074F-C96F-BE78-EE5D6A111C66}"/>
              </a:ext>
            </a:extLst>
          </p:cNvPr>
          <p:cNvSpPr/>
          <p:nvPr/>
        </p:nvSpPr>
        <p:spPr>
          <a:xfrm>
            <a:off x="3038991" y="5465885"/>
            <a:ext cx="6114016" cy="1354217"/>
          </a:xfrm>
          <a:prstGeom prst="roundRect">
            <a:avLst>
              <a:gd name="adj" fmla="val 821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solidFill>
                <a:schemeClr val="bg1"/>
              </a:solidFill>
            </a:endParaRPr>
          </a:p>
        </p:txBody>
      </p:sp>
      <p:pic>
        <p:nvPicPr>
          <p:cNvPr id="6" name="Image 5" descr="Une image contenant graphisme, Graphique, texte, Police&#10;&#10;Le contenu généré par l’IA peut être incorrect.">
            <a:extLst>
              <a:ext uri="{FF2B5EF4-FFF2-40B4-BE49-F238E27FC236}">
                <a16:creationId xmlns:a16="http://schemas.microsoft.com/office/drawing/2014/main" id="{47BC616A-A961-341D-2CB2-39760DB4E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851" y="5792583"/>
            <a:ext cx="2838304" cy="700822"/>
          </a:xfrm>
          <a:prstGeom prst="rect">
            <a:avLst/>
          </a:prstGeom>
        </p:spPr>
      </p:pic>
      <p:pic>
        <p:nvPicPr>
          <p:cNvPr id="7" name="Image 6">
            <a:extLst>
              <a:ext uri="{FF2B5EF4-FFF2-40B4-BE49-F238E27FC236}">
                <a16:creationId xmlns:a16="http://schemas.microsoft.com/office/drawing/2014/main" id="{4B809422-53B0-E3BD-03E4-028F10611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5125" y="5562095"/>
            <a:ext cx="2323593" cy="1161798"/>
          </a:xfrm>
          <a:prstGeom prst="rect">
            <a:avLst/>
          </a:prstGeom>
        </p:spPr>
      </p:pic>
    </p:spTree>
    <p:extLst>
      <p:ext uri="{BB962C8B-B14F-4D97-AF65-F5344CB8AC3E}">
        <p14:creationId xmlns:p14="http://schemas.microsoft.com/office/powerpoint/2010/main" val="275301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A9AE3-495E-9B15-08B9-B3B7C20E2406}"/>
            </a:ext>
          </a:extLst>
        </p:cNvPr>
        <p:cNvGrpSpPr/>
        <p:nvPr/>
      </p:nvGrpSpPr>
      <p:grpSpPr>
        <a:xfrm>
          <a:off x="0" y="0"/>
          <a:ext cx="0" cy="0"/>
          <a:chOff x="0" y="0"/>
          <a:chExt cx="0" cy="0"/>
        </a:xfrm>
      </p:grpSpPr>
      <p:sp>
        <p:nvSpPr>
          <p:cNvPr id="4" name="Sous-titre 2">
            <a:extLst>
              <a:ext uri="{FF2B5EF4-FFF2-40B4-BE49-F238E27FC236}">
                <a16:creationId xmlns:a16="http://schemas.microsoft.com/office/drawing/2014/main" id="{C8BC8A36-592A-98B7-94C7-AA5DBD238CFF}"/>
              </a:ext>
            </a:extLst>
          </p:cNvPr>
          <p:cNvSpPr txBox="1">
            <a:spLocks/>
          </p:cNvSpPr>
          <p:nvPr/>
        </p:nvSpPr>
        <p:spPr>
          <a:xfrm>
            <a:off x="11673856" y="229214"/>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ea typeface="+mj-ea"/>
                <a:cs typeface="+mj-cs"/>
              </a:rPr>
              <a:t>1</a:t>
            </a:r>
            <a:endParaRPr lang="fr-FR" sz="4400" dirty="0">
              <a:solidFill>
                <a:srgbClr val="AD201A"/>
              </a:solidFill>
            </a:endParaRPr>
          </a:p>
        </p:txBody>
      </p:sp>
      <p:cxnSp>
        <p:nvCxnSpPr>
          <p:cNvPr id="5" name="Connecteur droit 4">
            <a:extLst>
              <a:ext uri="{FF2B5EF4-FFF2-40B4-BE49-F238E27FC236}">
                <a16:creationId xmlns:a16="http://schemas.microsoft.com/office/drawing/2014/main" id="{E9F0143D-5980-5851-1B4E-0E4887B6B5FA}"/>
              </a:ext>
            </a:extLst>
          </p:cNvPr>
          <p:cNvCxnSpPr>
            <a:cxnSpLocks/>
          </p:cNvCxnSpPr>
          <p:nvPr/>
        </p:nvCxnSpPr>
        <p:spPr>
          <a:xfrm flipH="1">
            <a:off x="11458692" y="-36548"/>
            <a:ext cx="2" cy="1140134"/>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459F555A-A440-164F-A170-C876AAA9BB39}"/>
              </a:ext>
            </a:extLst>
          </p:cNvPr>
          <p:cNvSpPr txBox="1"/>
          <p:nvPr/>
        </p:nvSpPr>
        <p:spPr>
          <a:xfrm>
            <a:off x="1540995" y="335793"/>
            <a:ext cx="9702538" cy="923330"/>
          </a:xfrm>
          <a:prstGeom prst="rect">
            <a:avLst/>
          </a:prstGeom>
          <a:noFill/>
        </p:spPr>
        <p:txBody>
          <a:bodyPr wrap="square" rtlCol="0">
            <a:spAutoFit/>
          </a:bodyPr>
          <a:lstStyle/>
          <a:p>
            <a:pPr algn="r"/>
            <a:r>
              <a:rPr lang="fr-FR" sz="5400" b="1" dirty="0">
                <a:solidFill>
                  <a:srgbClr val="199C9A"/>
                </a:solidFill>
                <a:latin typeface="Tw Cen MT Condensed Extra Bold" panose="020B0803020202020204" pitchFamily="34" charset="0"/>
              </a:rPr>
              <a:t>SUBLIME </a:t>
            </a:r>
            <a:r>
              <a:rPr lang="fr-FR" sz="5400" b="1" dirty="0" err="1">
                <a:solidFill>
                  <a:srgbClr val="199C9A"/>
                </a:solidFill>
                <a:latin typeface="Tw Cen MT Condensed Extra Bold" panose="020B0803020202020204" pitchFamily="34" charset="0"/>
              </a:rPr>
              <a:t>SDGs</a:t>
            </a:r>
            <a:endParaRPr lang="fr-FR" sz="5400" b="1" dirty="0">
              <a:solidFill>
                <a:srgbClr val="199C9A"/>
              </a:solidFill>
              <a:latin typeface="Tw Cen MT Condensed Extra Bold" panose="020B0803020202020204" pitchFamily="34" charset="0"/>
            </a:endParaRPr>
          </a:p>
        </p:txBody>
      </p:sp>
      <p:sp>
        <p:nvSpPr>
          <p:cNvPr id="7" name="ZoneTexte 6">
            <a:extLst>
              <a:ext uri="{FF2B5EF4-FFF2-40B4-BE49-F238E27FC236}">
                <a16:creationId xmlns:a16="http://schemas.microsoft.com/office/drawing/2014/main" id="{66F35330-4C9B-CC1D-4343-E77143CC5E04}"/>
              </a:ext>
            </a:extLst>
          </p:cNvPr>
          <p:cNvSpPr txBox="1"/>
          <p:nvPr/>
        </p:nvSpPr>
        <p:spPr>
          <a:xfrm>
            <a:off x="567559" y="2025571"/>
            <a:ext cx="4660962" cy="3370153"/>
          </a:xfrm>
          <a:prstGeom prst="rect">
            <a:avLst/>
          </a:prstGeom>
          <a:noFill/>
        </p:spPr>
        <p:txBody>
          <a:bodyPr wrap="square" rtlCol="0">
            <a:spAutoFit/>
          </a:bodyPr>
          <a:lstStyle/>
          <a:p>
            <a:pPr algn="just">
              <a:spcAft>
                <a:spcPts val="800"/>
              </a:spcAft>
            </a:pPr>
            <a:r>
              <a:rPr lang="fr-FR" b="1" dirty="0">
                <a:solidFill>
                  <a:srgbClr val="AD201A"/>
                </a:solidFill>
              </a:rPr>
              <a:t>SUBLIME </a:t>
            </a:r>
            <a:r>
              <a:rPr lang="fr-FR" b="1" dirty="0" err="1">
                <a:solidFill>
                  <a:srgbClr val="AD201A"/>
                </a:solidFill>
              </a:rPr>
              <a:t>SDGs </a:t>
            </a:r>
            <a:r>
              <a:rPr lang="fr-FR" dirty="0"/>
              <a:t>is a project running from </a:t>
            </a:r>
            <a:r>
              <a:rPr lang="fr-FR" b="1" dirty="0">
                <a:solidFill>
                  <a:srgbClr val="AD201A"/>
                </a:solidFill>
              </a:rPr>
              <a:t>November 2025 to February 2028 </a:t>
            </a:r>
            <a:r>
              <a:rPr lang="fr-FR" dirty="0"/>
              <a:t>along the coast of Nord and Pas-de-Calais. Its aim is to </a:t>
            </a:r>
            <a:r>
              <a:rPr lang="fr-FR" b="1" dirty="0" err="1">
                <a:solidFill>
                  <a:srgbClr val="AD201A"/>
                </a:solidFill>
              </a:rPr>
              <a:t>empower</a:t>
            </a:r>
            <a:r>
              <a:rPr lang="fr-FR" b="1" dirty="0">
                <a:solidFill>
                  <a:srgbClr val="AD201A"/>
                </a:solidFill>
              </a:rPr>
              <a:t> </a:t>
            </a:r>
            <a:r>
              <a:rPr lang="fr-FR" b="1" dirty="0" err="1">
                <a:solidFill>
                  <a:srgbClr val="AD201A"/>
                </a:solidFill>
              </a:rPr>
              <a:t>citizens</a:t>
            </a:r>
            <a:r>
              <a:rPr lang="fr-FR" dirty="0">
                <a:solidFill>
                  <a:srgbClr val="AD201A"/>
                </a:solidFill>
              </a:rPr>
              <a:t>, </a:t>
            </a:r>
            <a:r>
              <a:rPr lang="fr-FR" dirty="0"/>
              <a:t>particularly young people and women, to create local initiatives promoting:</a:t>
            </a:r>
          </a:p>
          <a:p>
            <a:pPr marL="285750" indent="-285750" algn="ctr">
              <a:spcAft>
                <a:spcPts val="500"/>
              </a:spcAft>
              <a:buFont typeface="Arial" panose="020B0604020202020204" pitchFamily="34" charset="0"/>
              <a:buChar char="•"/>
            </a:pPr>
            <a:r>
              <a:rPr lang="fr-FR" dirty="0"/>
              <a:t>Sustainable development and the green transition</a:t>
            </a:r>
          </a:p>
          <a:p>
            <a:pPr marL="285750" indent="-285750" algn="ctr">
              <a:spcAft>
                <a:spcPts val="500"/>
              </a:spcAft>
              <a:buFont typeface="Arial" panose="020B0604020202020204" pitchFamily="34" charset="0"/>
              <a:buChar char="•"/>
            </a:pPr>
            <a:r>
              <a:rPr lang="fr-FR" dirty="0"/>
              <a:t>Gender equality and gender minorities</a:t>
            </a:r>
          </a:p>
          <a:p>
            <a:pPr algn="ctr">
              <a:spcAft>
                <a:spcPts val="500"/>
              </a:spcAft>
            </a:pPr>
            <a:r>
              <a:rPr lang="fr-FR" dirty="0"/>
              <a:t>In the service of a shared narrative of international solidarity.</a:t>
            </a:r>
            <a:endParaRPr lang="en-US" dirty="0"/>
          </a:p>
        </p:txBody>
      </p:sp>
      <p:sp>
        <p:nvSpPr>
          <p:cNvPr id="8" name="ZoneTexte 7">
            <a:extLst>
              <a:ext uri="{FF2B5EF4-FFF2-40B4-BE49-F238E27FC236}">
                <a16:creationId xmlns:a16="http://schemas.microsoft.com/office/drawing/2014/main" id="{40826F89-781B-5109-CD7A-539F4BD3EEE2}"/>
              </a:ext>
            </a:extLst>
          </p:cNvPr>
          <p:cNvSpPr txBox="1"/>
          <p:nvPr/>
        </p:nvSpPr>
        <p:spPr>
          <a:xfrm>
            <a:off x="567559" y="1342398"/>
            <a:ext cx="4461641"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PROJECT OBJECTIVES</a:t>
            </a:r>
          </a:p>
        </p:txBody>
      </p:sp>
      <p:sp>
        <p:nvSpPr>
          <p:cNvPr id="9" name="Rectangle : coins arrondis 8">
            <a:extLst>
              <a:ext uri="{FF2B5EF4-FFF2-40B4-BE49-F238E27FC236}">
                <a16:creationId xmlns:a16="http://schemas.microsoft.com/office/drawing/2014/main" id="{3DF740AE-5989-197D-074D-05A9DEF7D636}"/>
              </a:ext>
            </a:extLst>
          </p:cNvPr>
          <p:cNvSpPr/>
          <p:nvPr/>
        </p:nvSpPr>
        <p:spPr>
          <a:xfrm>
            <a:off x="5696612" y="2072394"/>
            <a:ext cx="5977222" cy="4001183"/>
          </a:xfrm>
          <a:prstGeom prst="roundRect">
            <a:avLst>
              <a:gd name="adj" fmla="val 8165"/>
            </a:avLst>
          </a:prstGeom>
          <a:solidFill>
            <a:srgbClr val="FD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9FD9FC34-BAFD-9EB8-8998-3664993397E2}"/>
              </a:ext>
            </a:extLst>
          </p:cNvPr>
          <p:cNvSpPr txBox="1"/>
          <p:nvPr/>
        </p:nvSpPr>
        <p:spPr>
          <a:xfrm>
            <a:off x="7392970" y="2228018"/>
            <a:ext cx="2584525" cy="461665"/>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OUR ROLE</a:t>
            </a:r>
          </a:p>
        </p:txBody>
      </p:sp>
      <p:sp>
        <p:nvSpPr>
          <p:cNvPr id="11" name="ZoneTexte 10">
            <a:extLst>
              <a:ext uri="{FF2B5EF4-FFF2-40B4-BE49-F238E27FC236}">
                <a16:creationId xmlns:a16="http://schemas.microsoft.com/office/drawing/2014/main" id="{019C0BC5-BF6A-D5C4-16B4-656233883135}"/>
              </a:ext>
            </a:extLst>
          </p:cNvPr>
          <p:cNvSpPr txBox="1"/>
          <p:nvPr/>
        </p:nvSpPr>
        <p:spPr>
          <a:xfrm>
            <a:off x="5911769" y="2712833"/>
            <a:ext cx="5546925" cy="3046988"/>
          </a:xfrm>
          <a:prstGeom prst="rect">
            <a:avLst/>
          </a:prstGeom>
          <a:noFill/>
        </p:spPr>
        <p:txBody>
          <a:bodyPr wrap="square" rtlCol="0">
            <a:spAutoFit/>
          </a:bodyPr>
          <a:lstStyle/>
          <a:p>
            <a:pPr algn="just"/>
            <a:r>
              <a:rPr lang="fr-FR" sz="1600" dirty="0">
                <a:latin typeface="Aptos (Corps"/>
              </a:rPr>
              <a:t>To present advocacy stemming from citizens’ initiatives to </a:t>
            </a:r>
            <a:r>
              <a:rPr lang="fr-FR" sz="1600" dirty="0" err="1">
                <a:latin typeface="Aptos (Corps"/>
              </a:rPr>
              <a:t>elected representatives </a:t>
            </a:r>
            <a:r>
              <a:rPr lang="fr-FR" sz="1600" dirty="0">
                <a:latin typeface="Aptos (Corps"/>
              </a:rPr>
              <a:t>and local authorities, turning them into drivers of international cooperation between regions.</a:t>
            </a:r>
          </a:p>
          <a:p>
            <a:pPr marL="285750" indent="-285750" algn="ctr">
              <a:buFont typeface="Arial" panose="020B0604020202020204" pitchFamily="34" charset="0"/>
              <a:buChar char="•"/>
            </a:pPr>
            <a:endParaRPr lang="fr-FR" sz="1600" dirty="0">
              <a:latin typeface="Aptos (Corps"/>
            </a:endParaRPr>
          </a:p>
          <a:p>
            <a:pPr algn="just"/>
            <a:r>
              <a:rPr lang="fr-FR" sz="1600" dirty="0">
                <a:latin typeface="Aptos (Corps"/>
              </a:rPr>
              <a:t>To improve local authorities’, associations’ and citizens’ groups’ understanding of the challenges of ecological transitions, as well as gender equality and </a:t>
            </a:r>
            <a:r>
              <a:rPr lang="fr-FR" sz="1600" dirty="0" err="1">
                <a:latin typeface="Aptos (Corps"/>
              </a:rPr>
              <a:t>equality</a:t>
            </a:r>
            <a:r>
              <a:rPr lang="fr-FR" sz="1600" dirty="0">
                <a:latin typeface="Aptos (Corps"/>
              </a:rPr>
              <a:t> for </a:t>
            </a:r>
            <a:r>
              <a:rPr lang="fr-FR" sz="1600" dirty="0" err="1">
                <a:latin typeface="Aptos (Corps"/>
              </a:rPr>
              <a:t>gender</a:t>
            </a:r>
            <a:r>
              <a:rPr lang="fr-FR" sz="1600" dirty="0">
                <a:latin typeface="Aptos (Corps"/>
              </a:rPr>
              <a:t> minorities.</a:t>
            </a:r>
          </a:p>
          <a:p>
            <a:pPr marL="285750" indent="-285750" algn="ctr">
              <a:buFont typeface="Arial" panose="020B0604020202020204" pitchFamily="34" charset="0"/>
              <a:buChar char="•"/>
            </a:pPr>
            <a:endParaRPr lang="fr-FR" sz="1600" dirty="0">
              <a:latin typeface="Aptos (Corps"/>
            </a:endParaRPr>
          </a:p>
          <a:p>
            <a:pPr algn="just"/>
            <a:r>
              <a:rPr lang="fr-FR" sz="1600" dirty="0">
                <a:latin typeface="Aptos (Corps"/>
              </a:rPr>
              <a:t>To strengthen citizen participation in international cooperation projects working on sustainable development, covering the ecological transition and gender equality</a:t>
            </a:r>
          </a:p>
        </p:txBody>
      </p:sp>
      <p:cxnSp>
        <p:nvCxnSpPr>
          <p:cNvPr id="12" name="Connecteur droit 11">
            <a:extLst>
              <a:ext uri="{FF2B5EF4-FFF2-40B4-BE49-F238E27FC236}">
                <a16:creationId xmlns:a16="http://schemas.microsoft.com/office/drawing/2014/main" id="{0378DA4A-767D-7C9E-80D7-E92363BA826A}"/>
              </a:ext>
            </a:extLst>
          </p:cNvPr>
          <p:cNvCxnSpPr>
            <a:cxnSpLocks/>
          </p:cNvCxnSpPr>
          <p:nvPr/>
        </p:nvCxnSpPr>
        <p:spPr>
          <a:xfrm flipH="1">
            <a:off x="8153039" y="3629525"/>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C4312BF0-9A72-5761-C4FE-627E079A6348}"/>
              </a:ext>
            </a:extLst>
          </p:cNvPr>
          <p:cNvCxnSpPr>
            <a:cxnSpLocks/>
          </p:cNvCxnSpPr>
          <p:nvPr/>
        </p:nvCxnSpPr>
        <p:spPr>
          <a:xfrm flipH="1">
            <a:off x="8153039" y="4609478"/>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2005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209B0-749C-C9A3-C351-C29811BCEB6B}"/>
            </a:ext>
          </a:extLst>
        </p:cNvPr>
        <p:cNvGrpSpPr/>
        <p:nvPr/>
      </p:nvGrpSpPr>
      <p:grpSpPr>
        <a:xfrm>
          <a:off x="0" y="0"/>
          <a:ext cx="0" cy="0"/>
          <a:chOff x="0" y="0"/>
          <a:chExt cx="0" cy="0"/>
        </a:xfrm>
      </p:grpSpPr>
      <p:sp>
        <p:nvSpPr>
          <p:cNvPr id="4" name="Sous-titre 2">
            <a:extLst>
              <a:ext uri="{FF2B5EF4-FFF2-40B4-BE49-F238E27FC236}">
                <a16:creationId xmlns:a16="http://schemas.microsoft.com/office/drawing/2014/main" id="{0B5B2D5D-3205-7BDB-2990-F8217C6A1E2D}"/>
              </a:ext>
            </a:extLst>
          </p:cNvPr>
          <p:cNvSpPr txBox="1">
            <a:spLocks/>
          </p:cNvSpPr>
          <p:nvPr/>
        </p:nvSpPr>
        <p:spPr>
          <a:xfrm>
            <a:off x="338067" y="235606"/>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ea typeface="+mj-ea"/>
                <a:cs typeface="+mj-cs"/>
              </a:rPr>
              <a:t>1</a:t>
            </a:r>
            <a:endParaRPr lang="fr-FR" sz="4400" dirty="0">
              <a:solidFill>
                <a:srgbClr val="AD201A"/>
              </a:solidFill>
            </a:endParaRPr>
          </a:p>
        </p:txBody>
      </p:sp>
      <p:cxnSp>
        <p:nvCxnSpPr>
          <p:cNvPr id="5" name="Connecteur droit 4">
            <a:extLst>
              <a:ext uri="{FF2B5EF4-FFF2-40B4-BE49-F238E27FC236}">
                <a16:creationId xmlns:a16="http://schemas.microsoft.com/office/drawing/2014/main" id="{1FD27579-ED88-C53B-7B14-3A5116DB5C61}"/>
              </a:ext>
            </a:extLst>
          </p:cNvPr>
          <p:cNvCxnSpPr>
            <a:cxnSpLocks/>
          </p:cNvCxnSpPr>
          <p:nvPr/>
        </p:nvCxnSpPr>
        <p:spPr>
          <a:xfrm>
            <a:off x="897824" y="-81894"/>
            <a:ext cx="0" cy="1537409"/>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FA2F953E-3EA1-1C72-6426-610E0702CBBE}"/>
              </a:ext>
            </a:extLst>
          </p:cNvPr>
          <p:cNvSpPr txBox="1"/>
          <p:nvPr/>
        </p:nvSpPr>
        <p:spPr>
          <a:xfrm>
            <a:off x="1105031" y="464403"/>
            <a:ext cx="9702538" cy="923330"/>
          </a:xfrm>
          <a:prstGeom prst="rect">
            <a:avLst/>
          </a:prstGeom>
          <a:noFill/>
        </p:spPr>
        <p:txBody>
          <a:bodyPr wrap="square" rtlCol="0">
            <a:spAutoFit/>
          </a:bodyPr>
          <a:lstStyle/>
          <a:p>
            <a:r>
              <a:rPr lang="fr-FR" sz="5400" b="1" dirty="0">
                <a:solidFill>
                  <a:srgbClr val="199C9A"/>
                </a:solidFill>
                <a:latin typeface="Tw Cen MT Condensed Extra Bold" panose="020B0803020202020204" pitchFamily="34" charset="0"/>
              </a:rPr>
              <a:t>METHODOLOGY</a:t>
            </a:r>
          </a:p>
        </p:txBody>
      </p:sp>
      <p:sp>
        <p:nvSpPr>
          <p:cNvPr id="11" name="ZoneTexte 10">
            <a:extLst>
              <a:ext uri="{FF2B5EF4-FFF2-40B4-BE49-F238E27FC236}">
                <a16:creationId xmlns:a16="http://schemas.microsoft.com/office/drawing/2014/main" id="{8485806F-B232-515A-9B68-5CEC0D8D068F}"/>
              </a:ext>
            </a:extLst>
          </p:cNvPr>
          <p:cNvSpPr txBox="1"/>
          <p:nvPr/>
        </p:nvSpPr>
        <p:spPr>
          <a:xfrm>
            <a:off x="897824" y="2263835"/>
            <a:ext cx="5003529" cy="646331"/>
          </a:xfrm>
          <a:prstGeom prst="rect">
            <a:avLst/>
          </a:prstGeom>
          <a:noFill/>
        </p:spPr>
        <p:txBody>
          <a:bodyPr wrap="square" rtlCol="0">
            <a:spAutoFit/>
          </a:bodyPr>
          <a:lstStyle/>
          <a:p>
            <a:r>
              <a:rPr lang="fr-FR" dirty="0"/>
              <a:t>6 inter-municipal bodies on the coast of Nord and Pas-de-Calais</a:t>
            </a:r>
          </a:p>
        </p:txBody>
      </p:sp>
      <p:sp>
        <p:nvSpPr>
          <p:cNvPr id="12" name="ZoneTexte 11">
            <a:extLst>
              <a:ext uri="{FF2B5EF4-FFF2-40B4-BE49-F238E27FC236}">
                <a16:creationId xmlns:a16="http://schemas.microsoft.com/office/drawing/2014/main" id="{0BF372CC-A8FF-A8FD-37DD-9BA4CEB1921E}"/>
              </a:ext>
            </a:extLst>
          </p:cNvPr>
          <p:cNvSpPr txBox="1"/>
          <p:nvPr/>
        </p:nvSpPr>
        <p:spPr>
          <a:xfrm>
            <a:off x="897824" y="1773015"/>
            <a:ext cx="5003529"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STUDY AREA</a:t>
            </a:r>
          </a:p>
        </p:txBody>
      </p:sp>
      <p:pic>
        <p:nvPicPr>
          <p:cNvPr id="14" name="Image 13">
            <a:extLst>
              <a:ext uri="{FF2B5EF4-FFF2-40B4-BE49-F238E27FC236}">
                <a16:creationId xmlns:a16="http://schemas.microsoft.com/office/drawing/2014/main" id="{069EAE82-3EEF-C071-BFF3-60DE01A64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8559" y="464403"/>
            <a:ext cx="5961240" cy="6045201"/>
          </a:xfrm>
          <a:prstGeom prst="rect">
            <a:avLst/>
          </a:prstGeom>
        </p:spPr>
      </p:pic>
      <p:sp>
        <p:nvSpPr>
          <p:cNvPr id="2" name="ZoneTexte 1">
            <a:extLst>
              <a:ext uri="{FF2B5EF4-FFF2-40B4-BE49-F238E27FC236}">
                <a16:creationId xmlns:a16="http://schemas.microsoft.com/office/drawing/2014/main" id="{9998749C-2661-1FCD-8637-73C3696443F5}"/>
              </a:ext>
            </a:extLst>
          </p:cNvPr>
          <p:cNvSpPr txBox="1"/>
          <p:nvPr/>
        </p:nvSpPr>
        <p:spPr>
          <a:xfrm>
            <a:off x="886942" y="3994671"/>
            <a:ext cx="5221617" cy="185288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dirty="0"/>
              <a:t>13 semi-structured interviews</a:t>
            </a:r>
          </a:p>
          <a:p>
            <a:pPr marL="285750" indent="-285750">
              <a:buFont typeface="Arial" panose="020B0604020202020204" pitchFamily="34" charset="0"/>
              <a:buChar char="•"/>
            </a:pPr>
            <a:r>
              <a:rPr lang="fr-FR" dirty="0"/>
              <a:t>15 responses to the online questionnaire distributed within our network</a:t>
            </a:r>
          </a:p>
          <a:p>
            <a:pPr marL="285750" indent="-285750">
              <a:lnSpc>
                <a:spcPct val="150000"/>
              </a:lnSpc>
              <a:buFont typeface="Arial" panose="020B0604020202020204" pitchFamily="34" charset="0"/>
              <a:buChar char="•"/>
            </a:pPr>
            <a:r>
              <a:rPr lang="fr-FR" dirty="0"/>
              <a:t>Review of local planning documents</a:t>
            </a:r>
          </a:p>
          <a:p>
            <a:pPr marL="285750" indent="-285750">
              <a:lnSpc>
                <a:spcPct val="150000"/>
              </a:lnSpc>
              <a:buFont typeface="Arial" panose="020B0604020202020204" pitchFamily="34" charset="0"/>
              <a:buChar char="•"/>
            </a:pPr>
            <a:r>
              <a:rPr lang="fr-FR" dirty="0"/>
              <a:t>Analysis of news on social media</a:t>
            </a:r>
          </a:p>
        </p:txBody>
      </p:sp>
      <p:sp>
        <p:nvSpPr>
          <p:cNvPr id="3" name="ZoneTexte 2">
            <a:extLst>
              <a:ext uri="{FF2B5EF4-FFF2-40B4-BE49-F238E27FC236}">
                <a16:creationId xmlns:a16="http://schemas.microsoft.com/office/drawing/2014/main" id="{4551E3B5-1B13-E2B9-C6CB-D096470E2EB5}"/>
              </a:ext>
            </a:extLst>
          </p:cNvPr>
          <p:cNvSpPr txBox="1"/>
          <p:nvPr/>
        </p:nvSpPr>
        <p:spPr>
          <a:xfrm>
            <a:off x="886942" y="3188158"/>
            <a:ext cx="5003529" cy="830997"/>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DIVERSE AND COMPLEMENTARY SOURCES OF INFORMATION</a:t>
            </a:r>
          </a:p>
        </p:txBody>
      </p:sp>
    </p:spTree>
    <p:extLst>
      <p:ext uri="{BB962C8B-B14F-4D97-AF65-F5344CB8AC3E}">
        <p14:creationId xmlns:p14="http://schemas.microsoft.com/office/powerpoint/2010/main" val="350450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a:extLst>
              <a:ext uri="{FF2B5EF4-FFF2-40B4-BE49-F238E27FC236}">
                <a16:creationId xmlns:a16="http://schemas.microsoft.com/office/drawing/2014/main" id="{89BB4493-7EDF-42A2-AB77-759092F73D6D}"/>
              </a:ext>
            </a:extLst>
          </p:cNvPr>
          <p:cNvSpPr txBox="1">
            <a:spLocks/>
          </p:cNvSpPr>
          <p:nvPr/>
        </p:nvSpPr>
        <p:spPr>
          <a:xfrm>
            <a:off x="11673856" y="229214"/>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ea typeface="+mj-ea"/>
                <a:cs typeface="+mj-cs"/>
              </a:rPr>
              <a:t>1</a:t>
            </a:r>
            <a:endParaRPr lang="fr-FR" sz="4400" dirty="0">
              <a:solidFill>
                <a:srgbClr val="AD201A"/>
              </a:solidFill>
            </a:endParaRPr>
          </a:p>
        </p:txBody>
      </p:sp>
      <p:cxnSp>
        <p:nvCxnSpPr>
          <p:cNvPr id="5" name="Connecteur droit 4">
            <a:extLst>
              <a:ext uri="{FF2B5EF4-FFF2-40B4-BE49-F238E27FC236}">
                <a16:creationId xmlns:a16="http://schemas.microsoft.com/office/drawing/2014/main" id="{BF4BE3B1-0C08-86E1-44B4-35132FBE4499}"/>
              </a:ext>
            </a:extLst>
          </p:cNvPr>
          <p:cNvCxnSpPr>
            <a:cxnSpLocks/>
          </p:cNvCxnSpPr>
          <p:nvPr/>
        </p:nvCxnSpPr>
        <p:spPr>
          <a:xfrm>
            <a:off x="11458694" y="-36548"/>
            <a:ext cx="0" cy="1537409"/>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CA1592CE-FDDB-97F3-A11B-22D767995451}"/>
              </a:ext>
            </a:extLst>
          </p:cNvPr>
          <p:cNvSpPr txBox="1"/>
          <p:nvPr/>
        </p:nvSpPr>
        <p:spPr>
          <a:xfrm>
            <a:off x="1540995" y="577531"/>
            <a:ext cx="9702538" cy="923330"/>
          </a:xfrm>
          <a:prstGeom prst="rect">
            <a:avLst/>
          </a:prstGeom>
          <a:noFill/>
        </p:spPr>
        <p:txBody>
          <a:bodyPr wrap="square" rtlCol="0">
            <a:spAutoFit/>
          </a:bodyPr>
          <a:lstStyle/>
          <a:p>
            <a:pPr algn="r"/>
            <a:r>
              <a:rPr lang="fr-FR" sz="5400" b="1" dirty="0">
                <a:solidFill>
                  <a:srgbClr val="199C9A"/>
                </a:solidFill>
                <a:latin typeface="Tw Cen MT Condensed Extra Bold" panose="020B0803020202020204" pitchFamily="34" charset="0"/>
              </a:rPr>
              <a:t>DELIVERABLE</a:t>
            </a:r>
          </a:p>
        </p:txBody>
      </p:sp>
      <p:sp>
        <p:nvSpPr>
          <p:cNvPr id="12" name="ZoneTexte 11">
            <a:extLst>
              <a:ext uri="{FF2B5EF4-FFF2-40B4-BE49-F238E27FC236}">
                <a16:creationId xmlns:a16="http://schemas.microsoft.com/office/drawing/2014/main" id="{960B1AD2-DA60-616D-27F3-646D24D92C6D}"/>
              </a:ext>
            </a:extLst>
          </p:cNvPr>
          <p:cNvSpPr txBox="1"/>
          <p:nvPr/>
        </p:nvSpPr>
        <p:spPr>
          <a:xfrm>
            <a:off x="388041" y="808363"/>
            <a:ext cx="5406260"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LOCAL MAPPING OF THE SDGs</a:t>
            </a:r>
          </a:p>
        </p:txBody>
      </p:sp>
      <p:sp>
        <p:nvSpPr>
          <p:cNvPr id="2" name="ZoneTexte 1">
            <a:extLst>
              <a:ext uri="{FF2B5EF4-FFF2-40B4-BE49-F238E27FC236}">
                <a16:creationId xmlns:a16="http://schemas.microsoft.com/office/drawing/2014/main" id="{6FB43733-ABC1-274E-70D2-2AE3AD7AE913}"/>
              </a:ext>
            </a:extLst>
          </p:cNvPr>
          <p:cNvSpPr txBox="1"/>
          <p:nvPr/>
        </p:nvSpPr>
        <p:spPr>
          <a:xfrm>
            <a:off x="131715" y="1923538"/>
            <a:ext cx="5918911" cy="4524315"/>
          </a:xfrm>
          <a:prstGeom prst="rect">
            <a:avLst/>
          </a:prstGeom>
          <a:noFill/>
        </p:spPr>
        <p:txBody>
          <a:bodyPr wrap="square" rtlCol="0">
            <a:spAutoFit/>
          </a:bodyPr>
          <a:lstStyle/>
          <a:p>
            <a:pPr algn="just"/>
            <a:r>
              <a:rPr lang="fr-FR" dirty="0"/>
              <a:t>Study of </a:t>
            </a:r>
            <a:r>
              <a:rPr lang="fr-FR" b="1" dirty="0">
                <a:solidFill>
                  <a:srgbClr val="AD201A"/>
                </a:solidFill>
              </a:rPr>
              <a:t>stakeholders, challenges and opportunities </a:t>
            </a:r>
            <a:r>
              <a:rPr lang="fr-FR" dirty="0"/>
              <a:t>across various issues, through the lens of the Sustainable Development Goals (SDGs): </a:t>
            </a:r>
          </a:p>
          <a:p>
            <a:pPr algn="just"/>
            <a:endParaRPr lang="fr-FR" dirty="0"/>
          </a:p>
          <a:p>
            <a:pPr marL="285750" indent="-285750" algn="just">
              <a:buFont typeface="Arial" panose="020B0604020202020204" pitchFamily="34" charset="0"/>
              <a:buChar char="•"/>
            </a:pPr>
            <a:r>
              <a:rPr lang="fr-FR" dirty="0"/>
              <a:t>Global citizenship and development </a:t>
            </a:r>
            <a:r>
              <a:rPr lang="fr-FR" b="1" dirty="0">
                <a:solidFill>
                  <a:srgbClr val="AD201A"/>
                </a:solidFill>
              </a:rPr>
              <a:t>education </a:t>
            </a:r>
            <a:r>
              <a:rPr lang="fr-FR" dirty="0"/>
              <a:t>on the coast of Nord and Pas-de-Calais</a:t>
            </a:r>
          </a:p>
          <a:p>
            <a:pPr marL="285750" indent="-285750">
              <a:buFont typeface="Arial" panose="020B0604020202020204" pitchFamily="34" charset="0"/>
              <a:buChar char="•"/>
            </a:pPr>
            <a:r>
              <a:rPr lang="fr-FR" dirty="0"/>
              <a:t>Achieving </a:t>
            </a:r>
            <a:r>
              <a:rPr lang="fr-FR" b="1" dirty="0">
                <a:solidFill>
                  <a:srgbClr val="AD201A"/>
                </a:solidFill>
              </a:rPr>
              <a:t>gender equality and equality for gender minorities </a:t>
            </a:r>
            <a:r>
              <a:rPr lang="fr-FR" dirty="0"/>
              <a:t>at local level</a:t>
            </a:r>
          </a:p>
          <a:p>
            <a:pPr marL="285750" indent="-285750" algn="just">
              <a:buFont typeface="Arial" panose="020B0604020202020204" pitchFamily="34" charset="0"/>
              <a:buChar char="•"/>
            </a:pPr>
            <a:r>
              <a:rPr lang="fr-FR" dirty="0"/>
              <a:t>Decent work for </a:t>
            </a:r>
            <a:r>
              <a:rPr lang="fr-FR" dirty="0" err="1"/>
              <a:t>migrant workers </a:t>
            </a:r>
            <a:r>
              <a:rPr lang="fr-FR" dirty="0"/>
              <a:t>and the fight against all forms of inequality: mapping vulnerable groups</a:t>
            </a:r>
          </a:p>
          <a:p>
            <a:pPr marL="285750" indent="-285750" algn="just">
              <a:buFont typeface="Arial" panose="020B0604020202020204" pitchFamily="34" charset="0"/>
              <a:buChar char="•"/>
            </a:pPr>
            <a:r>
              <a:rPr lang="fr-FR" dirty="0"/>
              <a:t>Building </a:t>
            </a:r>
            <a:r>
              <a:rPr lang="fr-FR" b="1" dirty="0">
                <a:solidFill>
                  <a:srgbClr val="AD201A"/>
                </a:solidFill>
              </a:rPr>
              <a:t>sustainable communities and cities</a:t>
            </a:r>
          </a:p>
          <a:p>
            <a:pPr marL="285750" indent="-285750" algn="just">
              <a:buFont typeface="Arial" panose="020B0604020202020204" pitchFamily="34" charset="0"/>
              <a:buChar char="•"/>
            </a:pPr>
            <a:r>
              <a:rPr lang="fr-FR" b="1" dirty="0">
                <a:solidFill>
                  <a:srgbClr val="AD201A"/>
                </a:solidFill>
              </a:rPr>
              <a:t>Environmental responsibility </a:t>
            </a:r>
            <a:r>
              <a:rPr lang="fr-FR" dirty="0"/>
              <a:t>and local climate action</a:t>
            </a:r>
          </a:p>
          <a:p>
            <a:pPr marL="285750" indent="-285750" algn="just">
              <a:buFont typeface="Arial" panose="020B0604020202020204" pitchFamily="34" charset="0"/>
              <a:buChar char="•"/>
            </a:pPr>
            <a:r>
              <a:rPr lang="fr-FR" dirty="0"/>
              <a:t>Multi-level </a:t>
            </a:r>
            <a:r>
              <a:rPr lang="fr-FR" b="1" dirty="0">
                <a:solidFill>
                  <a:srgbClr val="AD201A"/>
                </a:solidFill>
              </a:rPr>
              <a:t>governance </a:t>
            </a:r>
            <a:r>
              <a:rPr lang="fr-FR" dirty="0"/>
              <a:t>and </a:t>
            </a:r>
            <a:r>
              <a:rPr lang="fr-FR" b="1" dirty="0">
                <a:solidFill>
                  <a:srgbClr val="AD201A"/>
                </a:solidFill>
              </a:rPr>
              <a:t>multi-stakeholder partnerships </a:t>
            </a:r>
            <a:r>
              <a:rPr lang="fr-FR" dirty="0"/>
              <a:t>for sustainable development</a:t>
            </a:r>
          </a:p>
        </p:txBody>
      </p:sp>
      <p:grpSp>
        <p:nvGrpSpPr>
          <p:cNvPr id="14" name="Groupe 13">
            <a:extLst>
              <a:ext uri="{FF2B5EF4-FFF2-40B4-BE49-F238E27FC236}">
                <a16:creationId xmlns:a16="http://schemas.microsoft.com/office/drawing/2014/main" id="{32BE936F-354E-DC5B-5139-9FDB016AEFF9}"/>
              </a:ext>
            </a:extLst>
          </p:cNvPr>
          <p:cNvGrpSpPr/>
          <p:nvPr/>
        </p:nvGrpSpPr>
        <p:grpSpPr>
          <a:xfrm>
            <a:off x="6193355" y="2441457"/>
            <a:ext cx="5632051" cy="3100593"/>
            <a:chOff x="118756" y="3183068"/>
            <a:chExt cx="5977244" cy="4100056"/>
          </a:xfrm>
        </p:grpSpPr>
        <p:sp>
          <p:nvSpPr>
            <p:cNvPr id="8" name="Rectangle : coins arrondis 7">
              <a:extLst>
                <a:ext uri="{FF2B5EF4-FFF2-40B4-BE49-F238E27FC236}">
                  <a16:creationId xmlns:a16="http://schemas.microsoft.com/office/drawing/2014/main" id="{4001FD7D-BAC4-55D5-423C-60D8B5EAE977}"/>
                </a:ext>
              </a:extLst>
            </p:cNvPr>
            <p:cNvSpPr/>
            <p:nvPr/>
          </p:nvSpPr>
          <p:spPr>
            <a:xfrm>
              <a:off x="118756" y="3183068"/>
              <a:ext cx="5977244" cy="4100056"/>
            </a:xfrm>
            <a:prstGeom prst="roundRect">
              <a:avLst>
                <a:gd name="adj" fmla="val 8165"/>
              </a:avLst>
            </a:prstGeom>
            <a:solidFill>
              <a:srgbClr val="FD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34411074-CC48-6392-A5F5-0081C6E33A9A}"/>
                </a:ext>
              </a:extLst>
            </p:cNvPr>
            <p:cNvSpPr txBox="1"/>
            <p:nvPr/>
          </p:nvSpPr>
          <p:spPr>
            <a:xfrm>
              <a:off x="333915" y="3408993"/>
              <a:ext cx="5546923" cy="489599"/>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OTHER STRATEGIC ELEMENTS</a:t>
              </a:r>
            </a:p>
          </p:txBody>
        </p:sp>
        <p:sp>
          <p:nvSpPr>
            <p:cNvPr id="10" name="ZoneTexte 9">
              <a:extLst>
                <a:ext uri="{FF2B5EF4-FFF2-40B4-BE49-F238E27FC236}">
                  <a16:creationId xmlns:a16="http://schemas.microsoft.com/office/drawing/2014/main" id="{E0A67E68-73C4-E005-7608-8EBB2E57C556}"/>
                </a:ext>
              </a:extLst>
            </p:cNvPr>
            <p:cNvSpPr txBox="1"/>
            <p:nvPr/>
          </p:nvSpPr>
          <p:spPr>
            <a:xfrm>
              <a:off x="333913" y="4203578"/>
              <a:ext cx="5546925" cy="2669790"/>
            </a:xfrm>
            <a:prstGeom prst="rect">
              <a:avLst/>
            </a:prstGeom>
            <a:noFill/>
          </p:spPr>
          <p:txBody>
            <a:bodyPr wrap="square" rtlCol="0">
              <a:spAutoFit/>
            </a:bodyPr>
            <a:lstStyle/>
            <a:p>
              <a:pPr algn="ctr">
                <a:lnSpc>
                  <a:spcPct val="150000"/>
                </a:lnSpc>
              </a:pPr>
              <a:r>
                <a:rPr lang="fr-FR" sz="1600" dirty="0"/>
                <a:t>Results of interviews and questionnaire responses</a:t>
              </a:r>
            </a:p>
            <a:p>
              <a:pPr algn="ctr">
                <a:lnSpc>
                  <a:spcPct val="150000"/>
                </a:lnSpc>
              </a:pPr>
              <a:endParaRPr lang="fr-FR" sz="500" dirty="0"/>
            </a:p>
            <a:p>
              <a:pPr algn="ctr">
                <a:lnSpc>
                  <a:spcPct val="150000"/>
                </a:lnSpc>
              </a:pPr>
              <a:r>
                <a:rPr lang="fr-FR" sz="1600" dirty="0"/>
                <a:t>Inspiring coastal practices</a:t>
              </a:r>
            </a:p>
            <a:p>
              <a:pPr algn="ctr">
                <a:lnSpc>
                  <a:spcPct val="150000"/>
                </a:lnSpc>
              </a:pPr>
              <a:r>
                <a:rPr lang="fr-FR" sz="1600" dirty="0"/>
                <a:t>Communication practices</a:t>
              </a:r>
            </a:p>
            <a:p>
              <a:pPr algn="ctr">
                <a:lnSpc>
                  <a:spcPct val="150000"/>
                </a:lnSpc>
              </a:pPr>
              <a:r>
                <a:rPr lang="fr-FR" sz="1600" dirty="0"/>
                <a:t>Analysis of local planning documents</a:t>
              </a:r>
            </a:p>
            <a:p>
              <a:pPr algn="ctr">
                <a:lnSpc>
                  <a:spcPct val="150000"/>
                </a:lnSpc>
              </a:pPr>
              <a:endParaRPr lang="fr-FR" sz="500" dirty="0"/>
            </a:p>
            <a:p>
              <a:pPr algn="ctr">
                <a:lnSpc>
                  <a:spcPct val="150000"/>
                </a:lnSpc>
              </a:pPr>
              <a:r>
                <a:rPr lang="fr-FR" sz="1600" dirty="0"/>
                <a:t>Mapping of ‘change agents’</a:t>
              </a:r>
            </a:p>
          </p:txBody>
        </p:sp>
        <p:cxnSp>
          <p:nvCxnSpPr>
            <p:cNvPr id="11" name="Connecteur droit 10">
              <a:extLst>
                <a:ext uri="{FF2B5EF4-FFF2-40B4-BE49-F238E27FC236}">
                  <a16:creationId xmlns:a16="http://schemas.microsoft.com/office/drawing/2014/main" id="{51DC464D-72FF-5445-9383-C6A8F1E880FB}"/>
                </a:ext>
              </a:extLst>
            </p:cNvPr>
            <p:cNvCxnSpPr>
              <a:cxnSpLocks/>
            </p:cNvCxnSpPr>
            <p:nvPr/>
          </p:nvCxnSpPr>
          <p:spPr>
            <a:xfrm flipH="1">
              <a:off x="2522629" y="4940123"/>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cxnSp>
          <p:nvCxnSpPr>
            <p:cNvPr id="13" name="Connecteur droit 12">
              <a:extLst>
                <a:ext uri="{FF2B5EF4-FFF2-40B4-BE49-F238E27FC236}">
                  <a16:creationId xmlns:a16="http://schemas.microsoft.com/office/drawing/2014/main" id="{7976C767-1943-8DF9-A7EE-8FF0D4FBD245}"/>
                </a:ext>
              </a:extLst>
            </p:cNvPr>
            <p:cNvCxnSpPr>
              <a:cxnSpLocks/>
            </p:cNvCxnSpPr>
            <p:nvPr/>
          </p:nvCxnSpPr>
          <p:spPr>
            <a:xfrm flipH="1">
              <a:off x="2522629" y="6460842"/>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6625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40C01-4A72-A219-2C09-D3850AFDC1C9}"/>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3F80DF34-E737-662E-56D9-DD57052CF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itre 1">
            <a:extLst>
              <a:ext uri="{FF2B5EF4-FFF2-40B4-BE49-F238E27FC236}">
                <a16:creationId xmlns:a16="http://schemas.microsoft.com/office/drawing/2014/main" id="{33961E13-1C63-1CE8-B148-A5AD3A96B2A3}"/>
              </a:ext>
            </a:extLst>
          </p:cNvPr>
          <p:cNvSpPr txBox="1">
            <a:spLocks/>
          </p:cNvSpPr>
          <p:nvPr/>
        </p:nvSpPr>
        <p:spPr>
          <a:xfrm>
            <a:off x="662286" y="1992276"/>
            <a:ext cx="5665346" cy="3320387"/>
          </a:xfrm>
          <a:prstGeom prst="rect">
            <a:avLst/>
          </a:prstGeom>
          <a:effectLst>
            <a:glow rad="1270000">
              <a:schemeClr val="tx1">
                <a:alpha val="40000"/>
              </a:schemeClr>
            </a:glow>
          </a:effectLst>
        </p:spPr>
        <p:txBody>
          <a:bodyPr vert="horz" lIns="0" tIns="45720" rIns="18000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fr-FR" sz="5600" b="1" dirty="0">
                <a:solidFill>
                  <a:srgbClr val="AD201A"/>
                </a:solidFill>
                <a:latin typeface="Tw Cen MT Condensed Extra Bold" panose="020B0803020202020204" pitchFamily="34" charset="0"/>
              </a:rPr>
              <a:t>Study results by Sustainable Development Goal (SDG)</a:t>
            </a:r>
          </a:p>
        </p:txBody>
      </p:sp>
      <p:sp>
        <p:nvSpPr>
          <p:cNvPr id="6" name="Sous-titre 2">
            <a:extLst>
              <a:ext uri="{FF2B5EF4-FFF2-40B4-BE49-F238E27FC236}">
                <a16:creationId xmlns:a16="http://schemas.microsoft.com/office/drawing/2014/main" id="{A023C777-28FB-6A88-4DB3-365F839142A8}"/>
              </a:ext>
            </a:extLst>
          </p:cNvPr>
          <p:cNvSpPr txBox="1">
            <a:spLocks/>
          </p:cNvSpPr>
          <p:nvPr/>
        </p:nvSpPr>
        <p:spPr>
          <a:xfrm>
            <a:off x="8466644" y="3021865"/>
            <a:ext cx="677723" cy="1290955"/>
          </a:xfrm>
          <a:prstGeom prst="rect">
            <a:avLst/>
          </a:prstGeom>
        </p:spPr>
        <p:txBody>
          <a:bodyPr vert="horz" lIns="0" tIns="45720" rIns="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9600" b="1" dirty="0">
                <a:solidFill>
                  <a:srgbClr val="AD201A"/>
                </a:solidFill>
                <a:latin typeface="Tw Cen MT Condensed Extra Bold" panose="020B0803020202020204" pitchFamily="34" charset="0"/>
                <a:ea typeface="+mj-ea"/>
                <a:cs typeface="+mj-cs"/>
              </a:rPr>
              <a:t>2</a:t>
            </a:r>
            <a:endParaRPr lang="fr-FR" sz="9600" dirty="0">
              <a:solidFill>
                <a:srgbClr val="AD201A"/>
              </a:solidFill>
            </a:endParaRPr>
          </a:p>
        </p:txBody>
      </p:sp>
      <p:cxnSp>
        <p:nvCxnSpPr>
          <p:cNvPr id="7" name="Connecteur droit 6">
            <a:extLst>
              <a:ext uri="{FF2B5EF4-FFF2-40B4-BE49-F238E27FC236}">
                <a16:creationId xmlns:a16="http://schemas.microsoft.com/office/drawing/2014/main" id="{F4D64A66-CDFE-1FD3-F61C-A0F1D5E6FE80}"/>
              </a:ext>
            </a:extLst>
          </p:cNvPr>
          <p:cNvCxnSpPr/>
          <p:nvPr/>
        </p:nvCxnSpPr>
        <p:spPr>
          <a:xfrm>
            <a:off x="7220173" y="2367181"/>
            <a:ext cx="0" cy="2600325"/>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831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6965B-05A0-B089-5DFE-472ABA1B557C}"/>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96CD37DB-EA6F-7EC4-C556-171246BCD25A}"/>
              </a:ext>
            </a:extLst>
          </p:cNvPr>
          <p:cNvSpPr txBox="1"/>
          <p:nvPr/>
        </p:nvSpPr>
        <p:spPr>
          <a:xfrm>
            <a:off x="241609" y="2258445"/>
            <a:ext cx="6239873" cy="4247317"/>
          </a:xfrm>
          <a:prstGeom prst="rect">
            <a:avLst/>
          </a:prstGeom>
          <a:noFill/>
        </p:spPr>
        <p:txBody>
          <a:bodyPr wrap="square" rtlCol="0">
            <a:spAutoFit/>
          </a:bodyPr>
          <a:lstStyle/>
          <a:p>
            <a:pPr marL="285750" indent="-285750">
              <a:buFont typeface="Arial" panose="020B0604020202020204" pitchFamily="34" charset="0"/>
              <a:buChar char="•"/>
            </a:pPr>
            <a:r>
              <a:rPr lang="fr-FR" dirty="0"/>
              <a:t>Significant progress has been made in integrating </a:t>
            </a:r>
            <a:r>
              <a:rPr lang="fr-FR" b="1" dirty="0">
                <a:solidFill>
                  <a:srgbClr val="AD201A"/>
                </a:solidFill>
              </a:rPr>
              <a:t>sustainable development </a:t>
            </a:r>
            <a:r>
              <a:rPr lang="fr-FR" dirty="0"/>
              <a:t>into educational curricula, particularly with regard to </a:t>
            </a:r>
            <a:r>
              <a:rPr lang="fr-FR" b="1" dirty="0">
                <a:solidFill>
                  <a:srgbClr val="AD201A"/>
                </a:solidFill>
              </a:rPr>
              <a:t>coastal issues</a:t>
            </a:r>
            <a:r>
              <a:rPr lang="fr-FR" dirty="0"/>
              <a:t>: for example, the French Biodiversity Agency’s network of marine areas and the ‘Weeks of the Sea’.</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A few initiatives </a:t>
            </a:r>
            <a:r>
              <a:rPr lang="fr-FR" dirty="0" err="1"/>
              <a:t>combining</a:t>
            </a:r>
            <a:r>
              <a:rPr lang="fr-FR" dirty="0"/>
              <a:t> global </a:t>
            </a:r>
            <a:r>
              <a:rPr lang="fr-FR" dirty="0" err="1"/>
              <a:t>citizenship</a:t>
            </a:r>
            <a:r>
              <a:rPr lang="fr-FR" dirty="0"/>
              <a:t> </a:t>
            </a:r>
            <a:r>
              <a:rPr lang="fr-FR" dirty="0" err="1"/>
              <a:t>education</a:t>
            </a:r>
            <a:r>
              <a:rPr lang="fr-FR" dirty="0"/>
              <a:t> and sustainable development, such as the projects led by the Artois Picardie Water Agency, notably the </a:t>
            </a:r>
            <a:r>
              <a:rPr lang="fr-FR" b="1" dirty="0">
                <a:solidFill>
                  <a:srgbClr val="AD201A"/>
                </a:solidFill>
              </a:rPr>
              <a:t>Youth Parliament for Water</a:t>
            </a:r>
            <a:r>
              <a:rPr lang="fr-FR" dirty="0"/>
              <a:t>.</a:t>
            </a:r>
          </a:p>
          <a:p>
            <a:endParaRPr lang="fr-FR" dirty="0"/>
          </a:p>
          <a:p>
            <a:pPr marL="285750" indent="-285750">
              <a:buFont typeface="Arial" panose="020B0604020202020204" pitchFamily="34" charset="0"/>
              <a:buChar char="•"/>
            </a:pPr>
            <a:r>
              <a:rPr lang="fr-FR" dirty="0"/>
              <a:t>The development of initiatives remains dependent on the motivation of teaching staff, who </a:t>
            </a:r>
            <a:r>
              <a:rPr lang="fr-FR" b="1" dirty="0">
                <a:solidFill>
                  <a:srgbClr val="AD201A"/>
                </a:solidFill>
              </a:rPr>
              <a:t>lack the time and resources specifically dedicated </a:t>
            </a:r>
            <a:r>
              <a:rPr lang="fr-FR" dirty="0"/>
              <a:t>to setting up innovative projects.</a:t>
            </a:r>
          </a:p>
        </p:txBody>
      </p:sp>
      <p:sp>
        <p:nvSpPr>
          <p:cNvPr id="8" name="ZoneTexte 7">
            <a:extLst>
              <a:ext uri="{FF2B5EF4-FFF2-40B4-BE49-F238E27FC236}">
                <a16:creationId xmlns:a16="http://schemas.microsoft.com/office/drawing/2014/main" id="{B65EC516-4DB4-40E0-5E82-0DC992A6B9DC}"/>
              </a:ext>
            </a:extLst>
          </p:cNvPr>
          <p:cNvSpPr txBox="1"/>
          <p:nvPr/>
        </p:nvSpPr>
        <p:spPr>
          <a:xfrm>
            <a:off x="241609" y="1455515"/>
            <a:ext cx="5761670"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PROGRESS TOWARDS THE SDGs IN THE STUDY AREA</a:t>
            </a:r>
          </a:p>
        </p:txBody>
      </p:sp>
      <p:grpSp>
        <p:nvGrpSpPr>
          <p:cNvPr id="4" name="Groupe 3">
            <a:extLst>
              <a:ext uri="{FF2B5EF4-FFF2-40B4-BE49-F238E27FC236}">
                <a16:creationId xmlns:a16="http://schemas.microsoft.com/office/drawing/2014/main" id="{82A9A7F9-A6F9-0BE1-2209-66C22EC611E8}"/>
              </a:ext>
            </a:extLst>
          </p:cNvPr>
          <p:cNvGrpSpPr/>
          <p:nvPr/>
        </p:nvGrpSpPr>
        <p:grpSpPr>
          <a:xfrm>
            <a:off x="6572197" y="2102822"/>
            <a:ext cx="5040246" cy="3804622"/>
            <a:chOff x="816268" y="2291378"/>
            <a:chExt cx="5977244" cy="3804622"/>
          </a:xfrm>
        </p:grpSpPr>
        <p:sp>
          <p:nvSpPr>
            <p:cNvPr id="9" name="Rectangle : coins arrondis 8">
              <a:extLst>
                <a:ext uri="{FF2B5EF4-FFF2-40B4-BE49-F238E27FC236}">
                  <a16:creationId xmlns:a16="http://schemas.microsoft.com/office/drawing/2014/main" id="{842858BB-922B-6D63-C05E-2C714C95830B}"/>
                </a:ext>
              </a:extLst>
            </p:cNvPr>
            <p:cNvSpPr/>
            <p:nvPr/>
          </p:nvSpPr>
          <p:spPr>
            <a:xfrm>
              <a:off x="816268" y="2291378"/>
              <a:ext cx="5977244" cy="3804622"/>
            </a:xfrm>
            <a:prstGeom prst="roundRect">
              <a:avLst>
                <a:gd name="adj" fmla="val 8165"/>
              </a:avLst>
            </a:prstGeom>
            <a:solidFill>
              <a:srgbClr val="FD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B7DC64D6-A624-59A1-B620-09E374D60BE8}"/>
                </a:ext>
              </a:extLst>
            </p:cNvPr>
            <p:cNvSpPr txBox="1"/>
            <p:nvPr/>
          </p:nvSpPr>
          <p:spPr>
            <a:xfrm>
              <a:off x="1219863" y="2447001"/>
              <a:ext cx="5170052" cy="461665"/>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AREAS FOR FURTHER DEVELOPMENT</a:t>
              </a:r>
            </a:p>
          </p:txBody>
        </p:sp>
        <p:sp>
          <p:nvSpPr>
            <p:cNvPr id="11" name="ZoneTexte 10">
              <a:extLst>
                <a:ext uri="{FF2B5EF4-FFF2-40B4-BE49-F238E27FC236}">
                  <a16:creationId xmlns:a16="http://schemas.microsoft.com/office/drawing/2014/main" id="{7F2132BF-FD2B-3CE3-4F64-9AEF67C2172B}"/>
                </a:ext>
              </a:extLst>
            </p:cNvPr>
            <p:cNvSpPr txBox="1"/>
            <p:nvPr/>
          </p:nvSpPr>
          <p:spPr>
            <a:xfrm>
              <a:off x="1031425" y="3113141"/>
              <a:ext cx="5546925" cy="2616101"/>
            </a:xfrm>
            <a:prstGeom prst="rect">
              <a:avLst/>
            </a:prstGeom>
            <a:noFill/>
          </p:spPr>
          <p:txBody>
            <a:bodyPr wrap="square" rtlCol="0">
              <a:spAutoFit/>
            </a:bodyPr>
            <a:lstStyle/>
            <a:p>
              <a:pPr algn="ctr"/>
              <a:r>
                <a:rPr lang="fr-FR" sz="1600" dirty="0"/>
                <a:t>Monitor the project for a Hauts-de-France Maritime Academy, bringing together school initiatives and practices relating to the coast and the sea, with the possibility of awarding accreditation to schools.</a:t>
              </a:r>
            </a:p>
            <a:p>
              <a:pPr algn="ctr"/>
              <a:endParaRPr lang="fr-FR" sz="1600" dirty="0"/>
            </a:p>
            <a:p>
              <a:pPr algn="ctr"/>
              <a:r>
                <a:rPr lang="fr-FR" sz="1600" dirty="0"/>
                <a:t>Encourage links between formal and non-formal education, particularly </a:t>
              </a:r>
              <a:r>
                <a:rPr lang="fr-FR" sz="1600" dirty="0" err="1"/>
                <a:t>regarding</a:t>
              </a:r>
              <a:r>
                <a:rPr lang="fr-FR" sz="1600" dirty="0"/>
                <a:t> global </a:t>
              </a:r>
              <a:r>
                <a:rPr lang="fr-FR" sz="1600" dirty="0" err="1"/>
                <a:t>citizenship</a:t>
              </a:r>
              <a:r>
                <a:rPr lang="fr-FR" sz="1600" dirty="0"/>
                <a:t> </a:t>
              </a:r>
              <a:r>
                <a:rPr lang="fr-FR" sz="1600" dirty="0" err="1"/>
                <a:t>education</a:t>
              </a:r>
              <a:r>
                <a:rPr lang="fr-FR" sz="1600" dirty="0"/>
                <a:t>, which could incorporate local events related to heritage and sustainable development more extensively.</a:t>
              </a:r>
            </a:p>
          </p:txBody>
        </p:sp>
        <p:cxnSp>
          <p:nvCxnSpPr>
            <p:cNvPr id="14" name="Connecteur droit 13">
              <a:extLst>
                <a:ext uri="{FF2B5EF4-FFF2-40B4-BE49-F238E27FC236}">
                  <a16:creationId xmlns:a16="http://schemas.microsoft.com/office/drawing/2014/main" id="{3DDEF64C-F67B-EE26-4515-85CEAAA5EF55}"/>
                </a:ext>
              </a:extLst>
            </p:cNvPr>
            <p:cNvCxnSpPr>
              <a:cxnSpLocks/>
            </p:cNvCxnSpPr>
            <p:nvPr/>
          </p:nvCxnSpPr>
          <p:spPr>
            <a:xfrm flipH="1">
              <a:off x="3220141" y="4260848"/>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grpSp>
      <p:sp>
        <p:nvSpPr>
          <p:cNvPr id="2" name="Sous-titre 2">
            <a:extLst>
              <a:ext uri="{FF2B5EF4-FFF2-40B4-BE49-F238E27FC236}">
                <a16:creationId xmlns:a16="http://schemas.microsoft.com/office/drawing/2014/main" id="{576EC358-99CF-B02C-4E76-B3CDB5109FD4}"/>
              </a:ext>
            </a:extLst>
          </p:cNvPr>
          <p:cNvSpPr txBox="1">
            <a:spLocks/>
          </p:cNvSpPr>
          <p:nvPr/>
        </p:nvSpPr>
        <p:spPr>
          <a:xfrm>
            <a:off x="338067" y="235606"/>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rPr>
              <a:t>2</a:t>
            </a:r>
            <a:endParaRPr lang="fr-FR" sz="4400" dirty="0">
              <a:solidFill>
                <a:srgbClr val="AD201A"/>
              </a:solidFill>
            </a:endParaRPr>
          </a:p>
        </p:txBody>
      </p:sp>
      <p:cxnSp>
        <p:nvCxnSpPr>
          <p:cNvPr id="3" name="Connecteur droit 2">
            <a:extLst>
              <a:ext uri="{FF2B5EF4-FFF2-40B4-BE49-F238E27FC236}">
                <a16:creationId xmlns:a16="http://schemas.microsoft.com/office/drawing/2014/main" id="{D288D42F-959B-0BD8-A4AF-E0BCD96F9404}"/>
              </a:ext>
            </a:extLst>
          </p:cNvPr>
          <p:cNvCxnSpPr>
            <a:cxnSpLocks/>
          </p:cNvCxnSpPr>
          <p:nvPr/>
        </p:nvCxnSpPr>
        <p:spPr>
          <a:xfrm>
            <a:off x="897824" y="-81894"/>
            <a:ext cx="0" cy="1537409"/>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15" name="ZoneTexte 14">
            <a:extLst>
              <a:ext uri="{FF2B5EF4-FFF2-40B4-BE49-F238E27FC236}">
                <a16:creationId xmlns:a16="http://schemas.microsoft.com/office/drawing/2014/main" id="{40D1A0D9-D9FA-B14B-1BD1-CE8E9ECB6355}"/>
              </a:ext>
            </a:extLst>
          </p:cNvPr>
          <p:cNvSpPr txBox="1"/>
          <p:nvPr/>
        </p:nvSpPr>
        <p:spPr>
          <a:xfrm>
            <a:off x="1105030" y="377318"/>
            <a:ext cx="10507407" cy="830997"/>
          </a:xfrm>
          <a:prstGeom prst="rect">
            <a:avLst/>
          </a:prstGeom>
          <a:noFill/>
        </p:spPr>
        <p:txBody>
          <a:bodyPr wrap="square" rtlCol="0">
            <a:spAutoFit/>
          </a:bodyPr>
          <a:lstStyle/>
          <a:p>
            <a:r>
              <a:rPr lang="fr-FR" sz="4800" b="1" dirty="0">
                <a:solidFill>
                  <a:srgbClr val="199C9A"/>
                </a:solidFill>
                <a:latin typeface="Tw Cen MT Condensed Extra Bold" panose="020B0803020202020204" pitchFamily="34" charset="0"/>
              </a:rPr>
              <a:t>SDG 4: QUALITY EDUCATION</a:t>
            </a:r>
          </a:p>
        </p:txBody>
      </p:sp>
      <p:pic>
        <p:nvPicPr>
          <p:cNvPr id="1026" name="Picture 2">
            <a:extLst>
              <a:ext uri="{FF2B5EF4-FFF2-40B4-BE49-F238E27FC236}">
                <a16:creationId xmlns:a16="http://schemas.microsoft.com/office/drawing/2014/main" id="{6F4ECCCF-EAAA-6809-F4D8-49E40C723A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68" t="1570" r="33896" b="67477"/>
          <a:stretch>
            <a:fillRect/>
          </a:stretch>
        </p:blipFill>
        <p:spPr bwMode="auto">
          <a:xfrm>
            <a:off x="10885840" y="5556037"/>
            <a:ext cx="1296000" cy="130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449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a:extLst>
              <a:ext uri="{FF2B5EF4-FFF2-40B4-BE49-F238E27FC236}">
                <a16:creationId xmlns:a16="http://schemas.microsoft.com/office/drawing/2014/main" id="{EFD8EAAE-5188-AF01-E567-38DD580511F0}"/>
              </a:ext>
            </a:extLst>
          </p:cNvPr>
          <p:cNvSpPr txBox="1">
            <a:spLocks/>
          </p:cNvSpPr>
          <p:nvPr/>
        </p:nvSpPr>
        <p:spPr>
          <a:xfrm>
            <a:off x="11673856" y="229214"/>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rPr>
              <a:t>2</a:t>
            </a:r>
          </a:p>
        </p:txBody>
      </p:sp>
      <p:cxnSp>
        <p:nvCxnSpPr>
          <p:cNvPr id="5" name="Connecteur droit 4">
            <a:extLst>
              <a:ext uri="{FF2B5EF4-FFF2-40B4-BE49-F238E27FC236}">
                <a16:creationId xmlns:a16="http://schemas.microsoft.com/office/drawing/2014/main" id="{893D9225-0E52-EBC7-67CF-71946090F2D3}"/>
              </a:ext>
            </a:extLst>
          </p:cNvPr>
          <p:cNvCxnSpPr>
            <a:cxnSpLocks/>
          </p:cNvCxnSpPr>
          <p:nvPr/>
        </p:nvCxnSpPr>
        <p:spPr>
          <a:xfrm flipH="1">
            <a:off x="11458692" y="-36548"/>
            <a:ext cx="2" cy="1140134"/>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458EF6D1-4CAF-841A-5FD5-220FE3D5E71E}"/>
              </a:ext>
            </a:extLst>
          </p:cNvPr>
          <p:cNvSpPr txBox="1"/>
          <p:nvPr/>
        </p:nvSpPr>
        <p:spPr>
          <a:xfrm>
            <a:off x="1540995" y="335793"/>
            <a:ext cx="9702538" cy="830997"/>
          </a:xfrm>
          <a:prstGeom prst="rect">
            <a:avLst/>
          </a:prstGeom>
          <a:noFill/>
        </p:spPr>
        <p:txBody>
          <a:bodyPr wrap="square" rtlCol="0">
            <a:spAutoFit/>
          </a:bodyPr>
          <a:lstStyle/>
          <a:p>
            <a:pPr algn="r"/>
            <a:r>
              <a:rPr lang="fr-FR" sz="4800" b="1" dirty="0">
                <a:solidFill>
                  <a:srgbClr val="199C9A"/>
                </a:solidFill>
                <a:latin typeface="Tw Cen MT Condensed Extra Bold" panose="020B0803020202020204" pitchFamily="34" charset="0"/>
              </a:rPr>
              <a:t>SDG 5: GENDER EQUALITY </a:t>
            </a:r>
          </a:p>
        </p:txBody>
      </p:sp>
      <p:sp>
        <p:nvSpPr>
          <p:cNvPr id="7" name="ZoneTexte 6">
            <a:extLst>
              <a:ext uri="{FF2B5EF4-FFF2-40B4-BE49-F238E27FC236}">
                <a16:creationId xmlns:a16="http://schemas.microsoft.com/office/drawing/2014/main" id="{5EA1987C-5C13-F990-0D56-BB4BE882FD3D}"/>
              </a:ext>
            </a:extLst>
          </p:cNvPr>
          <p:cNvSpPr txBox="1"/>
          <p:nvPr/>
        </p:nvSpPr>
        <p:spPr>
          <a:xfrm>
            <a:off x="235384" y="1728558"/>
            <a:ext cx="6246439" cy="5078313"/>
          </a:xfrm>
          <a:prstGeom prst="rect">
            <a:avLst/>
          </a:prstGeom>
          <a:noFill/>
        </p:spPr>
        <p:txBody>
          <a:bodyPr wrap="square" rtlCol="0">
            <a:spAutoFit/>
          </a:bodyPr>
          <a:lstStyle/>
          <a:p>
            <a:pPr marL="285750" indent="-285750" algn="just">
              <a:buFont typeface="Arial" panose="020B0604020202020204" pitchFamily="34" charset="0"/>
              <a:buChar char="•"/>
            </a:pPr>
            <a:r>
              <a:rPr lang="fr-FR" dirty="0"/>
              <a:t>Significant progress has been made in combating discrimination in schools: </a:t>
            </a:r>
            <a:r>
              <a:rPr lang="fr-FR" b="1" dirty="0">
                <a:solidFill>
                  <a:srgbClr val="AD201A"/>
                </a:solidFill>
              </a:rPr>
              <a:t>cyberbullying, understanding ‘dys’ disorders, tackling prejudice</a:t>
            </a:r>
            <a:r>
              <a:rPr lang="fr-FR" dirty="0"/>
              <a:t>, etc. These measures appear to be driven at national level, with little specific action taken at local level.</a:t>
            </a:r>
          </a:p>
          <a:p>
            <a:pPr algn="just"/>
            <a:endParaRPr lang="fr-FR" sz="900" dirty="0"/>
          </a:p>
          <a:p>
            <a:pPr marL="285750" indent="-285750" algn="just">
              <a:buFont typeface="Arial" panose="020B0604020202020204" pitchFamily="34" charset="0"/>
              <a:buChar char="•"/>
            </a:pPr>
            <a:r>
              <a:rPr lang="fr-FR" b="1" dirty="0">
                <a:solidFill>
                  <a:srgbClr val="AD201A"/>
                </a:solidFill>
              </a:rPr>
              <a:t>No study on gender inequalities has been carried out across the study area</a:t>
            </a:r>
            <a:r>
              <a:rPr lang="fr-FR" dirty="0"/>
              <a:t>. Mandatory regulatory powers are primarily at national level. Consequently, gender equality issues remain focused on combating violence and supporting women entrepreneurs, and do not necessarily address the systemic dimension of patriarchy.</a:t>
            </a:r>
          </a:p>
          <a:p>
            <a:pPr marL="285750" indent="-285750">
              <a:buFont typeface="Arial" panose="020B0604020202020204" pitchFamily="34" charset="0"/>
              <a:buChar char="•"/>
            </a:pPr>
            <a:endParaRPr lang="fr-FR" sz="900" dirty="0"/>
          </a:p>
          <a:p>
            <a:pPr marL="285750" indent="-285750" algn="just">
              <a:buFont typeface="Arial" panose="020B0604020202020204" pitchFamily="34" charset="0"/>
              <a:buChar char="•"/>
            </a:pPr>
            <a:r>
              <a:rPr lang="fr-FR" b="1" dirty="0">
                <a:solidFill>
                  <a:srgbClr val="AD201A"/>
                </a:solidFill>
              </a:rPr>
              <a:t>A network of centres </a:t>
            </a:r>
            <a:r>
              <a:rPr lang="fr-FR" dirty="0"/>
              <a:t>combating violence against women </a:t>
            </a:r>
            <a:r>
              <a:rPr lang="fr-FR" b="1" dirty="0">
                <a:solidFill>
                  <a:srgbClr val="AD201A"/>
                </a:solidFill>
              </a:rPr>
              <a:t>has been developed</a:t>
            </a:r>
            <a:r>
              <a:rPr lang="fr-FR" dirty="0"/>
              <a:t>, but </a:t>
            </a:r>
            <a:r>
              <a:rPr lang="fr-FR" b="1" dirty="0">
                <a:solidFill>
                  <a:srgbClr val="AD201A"/>
                </a:solidFill>
              </a:rPr>
              <a:t>it remains insufficient </a:t>
            </a:r>
            <a:r>
              <a:rPr lang="fr-FR" dirty="0"/>
              <a:t>given the scale of the problem (particularly regarding the issue of housing).</a:t>
            </a:r>
          </a:p>
        </p:txBody>
      </p:sp>
      <p:sp>
        <p:nvSpPr>
          <p:cNvPr id="8" name="ZoneTexte 7">
            <a:extLst>
              <a:ext uri="{FF2B5EF4-FFF2-40B4-BE49-F238E27FC236}">
                <a16:creationId xmlns:a16="http://schemas.microsoft.com/office/drawing/2014/main" id="{3C9725DA-27D5-D943-1F7F-78D7B71CD88F}"/>
              </a:ext>
            </a:extLst>
          </p:cNvPr>
          <p:cNvSpPr txBox="1"/>
          <p:nvPr/>
        </p:nvSpPr>
        <p:spPr>
          <a:xfrm>
            <a:off x="384017" y="1224818"/>
            <a:ext cx="5825878" cy="461665"/>
          </a:xfrm>
          <a:prstGeom prst="rect">
            <a:avLst/>
          </a:prstGeom>
          <a:noFill/>
        </p:spPr>
        <p:txBody>
          <a:bodyPr wrap="square">
            <a:spAutoFit/>
          </a:bodyPr>
          <a:lstStyle/>
          <a:p>
            <a:r>
              <a:rPr lang="fr-FR" sz="2400" dirty="0">
                <a:solidFill>
                  <a:srgbClr val="FF7A24"/>
                </a:solidFill>
                <a:latin typeface="Tw Cen MT Condensed Extra Bold" panose="020B0803020202020204" pitchFamily="34" charset="0"/>
                <a:ea typeface="Source Sans Pro" panose="020B0503030403020204" pitchFamily="34" charset="0"/>
              </a:rPr>
              <a:t>SDG PROGRESS IN THE STUDY AREA</a:t>
            </a:r>
          </a:p>
        </p:txBody>
      </p:sp>
      <p:grpSp>
        <p:nvGrpSpPr>
          <p:cNvPr id="3" name="Groupe 2">
            <a:extLst>
              <a:ext uri="{FF2B5EF4-FFF2-40B4-BE49-F238E27FC236}">
                <a16:creationId xmlns:a16="http://schemas.microsoft.com/office/drawing/2014/main" id="{7BE52CE3-5FA7-4C1A-0057-2380A40A133B}"/>
              </a:ext>
            </a:extLst>
          </p:cNvPr>
          <p:cNvGrpSpPr/>
          <p:nvPr/>
        </p:nvGrpSpPr>
        <p:grpSpPr>
          <a:xfrm>
            <a:off x="6782767" y="1936910"/>
            <a:ext cx="5018412" cy="4003747"/>
            <a:chOff x="5848265" y="2118697"/>
            <a:chExt cx="5977244" cy="4003747"/>
          </a:xfrm>
        </p:grpSpPr>
        <p:sp>
          <p:nvSpPr>
            <p:cNvPr id="9" name="Rectangle : coins arrondis 8">
              <a:extLst>
                <a:ext uri="{FF2B5EF4-FFF2-40B4-BE49-F238E27FC236}">
                  <a16:creationId xmlns:a16="http://schemas.microsoft.com/office/drawing/2014/main" id="{71EC8292-6F05-EEA3-30C3-43D370EC8C5C}"/>
                </a:ext>
              </a:extLst>
            </p:cNvPr>
            <p:cNvSpPr/>
            <p:nvPr/>
          </p:nvSpPr>
          <p:spPr>
            <a:xfrm>
              <a:off x="5848265" y="2118697"/>
              <a:ext cx="5977244" cy="4003747"/>
            </a:xfrm>
            <a:prstGeom prst="roundRect">
              <a:avLst>
                <a:gd name="adj" fmla="val 8165"/>
              </a:avLst>
            </a:prstGeom>
            <a:solidFill>
              <a:srgbClr val="FD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37BE326-EA2D-87AF-2BA3-F4C0A580F5B9}"/>
                </a:ext>
              </a:extLst>
            </p:cNvPr>
            <p:cNvSpPr txBox="1"/>
            <p:nvPr/>
          </p:nvSpPr>
          <p:spPr>
            <a:xfrm>
              <a:off x="6206703" y="2274320"/>
              <a:ext cx="5260362" cy="461665"/>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AREAS FOR FURTHER DEVELOPMENT</a:t>
              </a:r>
            </a:p>
          </p:txBody>
        </p:sp>
        <p:sp>
          <p:nvSpPr>
            <p:cNvPr id="11" name="ZoneTexte 10">
              <a:extLst>
                <a:ext uri="{FF2B5EF4-FFF2-40B4-BE49-F238E27FC236}">
                  <a16:creationId xmlns:a16="http://schemas.microsoft.com/office/drawing/2014/main" id="{A27B647A-C0A8-A9F3-51FF-6629089010E1}"/>
                </a:ext>
              </a:extLst>
            </p:cNvPr>
            <p:cNvSpPr txBox="1"/>
            <p:nvPr/>
          </p:nvSpPr>
          <p:spPr>
            <a:xfrm>
              <a:off x="6063422" y="2867869"/>
              <a:ext cx="5546925" cy="2800767"/>
            </a:xfrm>
            <a:prstGeom prst="rect">
              <a:avLst/>
            </a:prstGeom>
            <a:noFill/>
          </p:spPr>
          <p:txBody>
            <a:bodyPr wrap="square" rtlCol="0">
              <a:spAutoFit/>
            </a:bodyPr>
            <a:lstStyle/>
            <a:p>
              <a:pPr algn="ctr"/>
              <a:r>
                <a:rPr lang="fr-FR" sz="1600" dirty="0"/>
                <a:t>Monitor the impact of incorporating Education for Emotional, Relational and Sexual Well-being (EVARS) into the school curriculum.</a:t>
              </a:r>
            </a:p>
            <a:p>
              <a:pPr algn="ctr"/>
              <a:endParaRPr lang="fr-FR" sz="1600" dirty="0"/>
            </a:p>
            <a:p>
              <a:pPr algn="ctr"/>
              <a:r>
                <a:rPr lang="fr-FR" sz="1600" dirty="0"/>
                <a:t>Promote a region-specific assessment of gender-based violence and violence against sexual minorities.</a:t>
              </a:r>
            </a:p>
            <a:p>
              <a:pPr algn="ctr"/>
              <a:endParaRPr lang="fr-FR" sz="1600" dirty="0"/>
            </a:p>
            <a:p>
              <a:pPr algn="ctr"/>
              <a:r>
                <a:rPr lang="fr-FR" sz="1600" dirty="0"/>
                <a:t>Support the development of partnership-based approaches between activist groups, associations and local authorities.</a:t>
              </a:r>
            </a:p>
          </p:txBody>
        </p:sp>
        <p:cxnSp>
          <p:nvCxnSpPr>
            <p:cNvPr id="12" name="Connecteur droit 11">
              <a:extLst>
                <a:ext uri="{FF2B5EF4-FFF2-40B4-BE49-F238E27FC236}">
                  <a16:creationId xmlns:a16="http://schemas.microsoft.com/office/drawing/2014/main" id="{2EB90DB6-D850-1F9C-8B53-63AD1A372A46}"/>
                </a:ext>
              </a:extLst>
            </p:cNvPr>
            <p:cNvCxnSpPr>
              <a:cxnSpLocks/>
            </p:cNvCxnSpPr>
            <p:nvPr/>
          </p:nvCxnSpPr>
          <p:spPr>
            <a:xfrm flipH="1">
              <a:off x="8252138" y="3780265"/>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cxnSp>
          <p:nvCxnSpPr>
            <p:cNvPr id="13" name="Connecteur droit 12">
              <a:extLst>
                <a:ext uri="{FF2B5EF4-FFF2-40B4-BE49-F238E27FC236}">
                  <a16:creationId xmlns:a16="http://schemas.microsoft.com/office/drawing/2014/main" id="{6F17AD54-26A3-16AC-5598-9AB39C31EF65}"/>
                </a:ext>
              </a:extLst>
            </p:cNvPr>
            <p:cNvCxnSpPr>
              <a:cxnSpLocks/>
            </p:cNvCxnSpPr>
            <p:nvPr/>
          </p:nvCxnSpPr>
          <p:spPr>
            <a:xfrm flipH="1">
              <a:off x="8252138" y="4706535"/>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grpSp>
      <p:pic>
        <p:nvPicPr>
          <p:cNvPr id="2" name="Picture 2">
            <a:extLst>
              <a:ext uri="{FF2B5EF4-FFF2-40B4-BE49-F238E27FC236}">
                <a16:creationId xmlns:a16="http://schemas.microsoft.com/office/drawing/2014/main" id="{03739038-6ACE-E926-0939-8C0AF50A9A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857" t="1570" r="17707" b="67477"/>
          <a:stretch>
            <a:fillRect/>
          </a:stretch>
        </p:blipFill>
        <p:spPr bwMode="auto">
          <a:xfrm>
            <a:off x="10896000" y="5553188"/>
            <a:ext cx="1296000" cy="130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26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5550E-6E0C-F133-C0FD-8FEC99A0170F}"/>
            </a:ext>
          </a:extLst>
        </p:cNvPr>
        <p:cNvGrpSpPr/>
        <p:nvPr/>
      </p:nvGrpSpPr>
      <p:grpSpPr>
        <a:xfrm>
          <a:off x="0" y="0"/>
          <a:ext cx="0" cy="0"/>
          <a:chOff x="0" y="0"/>
          <a:chExt cx="0" cy="0"/>
        </a:xfrm>
      </p:grpSpPr>
      <p:sp>
        <p:nvSpPr>
          <p:cNvPr id="2" name="Sous-titre 2">
            <a:extLst>
              <a:ext uri="{FF2B5EF4-FFF2-40B4-BE49-F238E27FC236}">
                <a16:creationId xmlns:a16="http://schemas.microsoft.com/office/drawing/2014/main" id="{8A9C9452-09B1-1BCB-1CAD-E3DBD8651661}"/>
              </a:ext>
            </a:extLst>
          </p:cNvPr>
          <p:cNvSpPr txBox="1">
            <a:spLocks/>
          </p:cNvSpPr>
          <p:nvPr/>
        </p:nvSpPr>
        <p:spPr>
          <a:xfrm>
            <a:off x="338067" y="235606"/>
            <a:ext cx="559757" cy="69663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400" b="1" dirty="0">
                <a:solidFill>
                  <a:srgbClr val="AD201A"/>
                </a:solidFill>
                <a:latin typeface="Tw Cen MT Condensed Extra Bold" panose="020B0803020202020204" pitchFamily="34" charset="0"/>
              </a:rPr>
              <a:t>2</a:t>
            </a:r>
            <a:endParaRPr lang="fr-FR" sz="4400" dirty="0">
              <a:solidFill>
                <a:srgbClr val="AD201A"/>
              </a:solidFill>
            </a:endParaRPr>
          </a:p>
        </p:txBody>
      </p:sp>
      <p:cxnSp>
        <p:nvCxnSpPr>
          <p:cNvPr id="3" name="Connecteur droit 2">
            <a:extLst>
              <a:ext uri="{FF2B5EF4-FFF2-40B4-BE49-F238E27FC236}">
                <a16:creationId xmlns:a16="http://schemas.microsoft.com/office/drawing/2014/main" id="{4978844B-738B-07DF-9775-AA0C60F2F24D}"/>
              </a:ext>
            </a:extLst>
          </p:cNvPr>
          <p:cNvCxnSpPr>
            <a:cxnSpLocks/>
          </p:cNvCxnSpPr>
          <p:nvPr/>
        </p:nvCxnSpPr>
        <p:spPr>
          <a:xfrm>
            <a:off x="897824" y="-81894"/>
            <a:ext cx="0" cy="1537409"/>
          </a:xfrm>
          <a:prstGeom prst="line">
            <a:avLst/>
          </a:prstGeom>
          <a:ln w="38100">
            <a:solidFill>
              <a:srgbClr val="AD201A"/>
            </a:solidFill>
          </a:ln>
        </p:spPr>
        <p:style>
          <a:lnRef idx="2">
            <a:schemeClr val="accent1"/>
          </a:lnRef>
          <a:fillRef idx="0">
            <a:schemeClr val="accent1"/>
          </a:fillRef>
          <a:effectRef idx="1">
            <a:schemeClr val="accent1"/>
          </a:effectRef>
          <a:fontRef idx="minor">
            <a:schemeClr val="tx1"/>
          </a:fontRef>
        </p:style>
      </p:cxnSp>
      <p:sp>
        <p:nvSpPr>
          <p:cNvPr id="15" name="ZoneTexte 14">
            <a:extLst>
              <a:ext uri="{FF2B5EF4-FFF2-40B4-BE49-F238E27FC236}">
                <a16:creationId xmlns:a16="http://schemas.microsoft.com/office/drawing/2014/main" id="{0A7F907D-6A25-45A9-35E3-A70F9030A965}"/>
              </a:ext>
            </a:extLst>
          </p:cNvPr>
          <p:cNvSpPr txBox="1"/>
          <p:nvPr/>
        </p:nvSpPr>
        <p:spPr>
          <a:xfrm>
            <a:off x="1105031" y="315544"/>
            <a:ext cx="10748902" cy="1323439"/>
          </a:xfrm>
          <a:prstGeom prst="rect">
            <a:avLst/>
          </a:prstGeom>
          <a:noFill/>
        </p:spPr>
        <p:txBody>
          <a:bodyPr wrap="square" rtlCol="0">
            <a:spAutoFit/>
          </a:bodyPr>
          <a:lstStyle/>
          <a:p>
            <a:r>
              <a:rPr lang="fr-FR" sz="4000" b="1" dirty="0">
                <a:solidFill>
                  <a:srgbClr val="199C9A"/>
                </a:solidFill>
                <a:latin typeface="Tw Cen MT Condensed Extra Bold" panose="020B0803020202020204" pitchFamily="34" charset="0"/>
              </a:rPr>
              <a:t>SDG 8: DECENT WORK AND ECONOMIC GROWTH</a:t>
            </a:r>
          </a:p>
          <a:p>
            <a:r>
              <a:rPr lang="fr-FR" sz="4000" b="1" dirty="0">
                <a:solidFill>
                  <a:srgbClr val="199C9A"/>
                </a:solidFill>
                <a:latin typeface="Tw Cen MT Condensed Extra Bold" panose="020B0803020202020204" pitchFamily="34" charset="0"/>
              </a:rPr>
              <a:t>SDG 10: REDUCED INEQUALITIES</a:t>
            </a:r>
          </a:p>
        </p:txBody>
      </p:sp>
      <p:sp>
        <p:nvSpPr>
          <p:cNvPr id="5" name="ZoneTexte 4">
            <a:extLst>
              <a:ext uri="{FF2B5EF4-FFF2-40B4-BE49-F238E27FC236}">
                <a16:creationId xmlns:a16="http://schemas.microsoft.com/office/drawing/2014/main" id="{7FE03DA2-1722-F4F0-71E2-11F40CA1B030}"/>
              </a:ext>
            </a:extLst>
          </p:cNvPr>
          <p:cNvSpPr txBox="1"/>
          <p:nvPr/>
        </p:nvSpPr>
        <p:spPr>
          <a:xfrm>
            <a:off x="375920" y="2300835"/>
            <a:ext cx="5705062" cy="4524315"/>
          </a:xfrm>
          <a:prstGeom prst="rect">
            <a:avLst/>
          </a:prstGeom>
          <a:noFill/>
        </p:spPr>
        <p:txBody>
          <a:bodyPr wrap="square" rtlCol="0">
            <a:spAutoFit/>
          </a:bodyPr>
          <a:lstStyle/>
          <a:p>
            <a:pPr marL="285750" indent="-285750" algn="just">
              <a:buFont typeface="Arial" panose="020B0604020202020204" pitchFamily="34" charset="0"/>
              <a:buChar char="•"/>
            </a:pPr>
            <a:r>
              <a:rPr lang="fr-FR" b="1" dirty="0">
                <a:solidFill>
                  <a:srgbClr val="AD201A"/>
                </a:solidFill>
              </a:rPr>
              <a:t>Gradual deterioration in the circumstances of the most vulnerable people </a:t>
            </a:r>
            <a:r>
              <a:rPr lang="fr-FR" dirty="0"/>
              <a:t>due to inflation</a:t>
            </a:r>
          </a:p>
          <a:p>
            <a:pPr algn="just"/>
            <a:endParaRPr lang="fr-FR" dirty="0"/>
          </a:p>
          <a:p>
            <a:pPr marL="285750" indent="-285750" algn="just">
              <a:buFont typeface="Arial" panose="020B0604020202020204" pitchFamily="34" charset="0"/>
              <a:buChar char="•"/>
            </a:pPr>
            <a:r>
              <a:rPr lang="fr-FR" b="1" dirty="0"/>
              <a:t>Increase in the number of migrants whose </a:t>
            </a:r>
            <a:r>
              <a:rPr lang="fr-FR" b="1" dirty="0">
                <a:solidFill>
                  <a:srgbClr val="AD201A"/>
                </a:solidFill>
              </a:rPr>
              <a:t>status is becoming irregular </a:t>
            </a:r>
            <a:r>
              <a:rPr lang="fr-FR" dirty="0"/>
              <a:t>due to recent anti-immigration laws and circulars. </a:t>
            </a:r>
          </a:p>
          <a:p>
            <a:pPr marL="285750" indent="-285750" algn="r">
              <a:buFont typeface="Arial" panose="020B0604020202020204" pitchFamily="34" charset="0"/>
              <a:buChar char="•"/>
            </a:pPr>
            <a:endParaRPr lang="fr-FR" dirty="0"/>
          </a:p>
          <a:p>
            <a:pPr marL="285750" indent="-285750" algn="just">
              <a:buFont typeface="Arial" panose="020B0604020202020204" pitchFamily="34" charset="0"/>
              <a:buChar char="•"/>
            </a:pPr>
            <a:r>
              <a:rPr lang="fr-FR" b="1" dirty="0">
                <a:solidFill>
                  <a:srgbClr val="AD201A"/>
                </a:solidFill>
              </a:rPr>
              <a:t>Rapid deterioration in </a:t>
            </a:r>
            <a:r>
              <a:rPr lang="fr-FR" dirty="0"/>
              <a:t>young people’s </a:t>
            </a:r>
            <a:r>
              <a:rPr lang="fr-FR" b="1" dirty="0">
                <a:solidFill>
                  <a:srgbClr val="AD201A"/>
                </a:solidFill>
              </a:rPr>
              <a:t>mental health</a:t>
            </a:r>
            <a:r>
              <a:rPr lang="fr-FR" dirty="0"/>
              <a:t>, causing concern for organisations providing integration and support for employment and training.</a:t>
            </a:r>
          </a:p>
          <a:p>
            <a:pPr marL="285750" indent="-285750" algn="r">
              <a:buFont typeface="Arial" panose="020B0604020202020204" pitchFamily="34" charset="0"/>
              <a:buChar char="•"/>
            </a:pPr>
            <a:endParaRPr lang="fr-FR" dirty="0"/>
          </a:p>
          <a:p>
            <a:pPr marL="285750" indent="-285750" algn="just">
              <a:buFont typeface="Arial" panose="020B0604020202020204" pitchFamily="34" charset="0"/>
              <a:buChar char="•"/>
            </a:pPr>
            <a:r>
              <a:rPr lang="fr-FR" b="1" dirty="0">
                <a:solidFill>
                  <a:srgbClr val="AD201A"/>
                </a:solidFill>
              </a:rPr>
              <a:t>Deterioration in the living conditions of people migrating illegally to the United Kingdom: </a:t>
            </a:r>
            <a:r>
              <a:rPr lang="fr-FR" dirty="0"/>
              <a:t>militarisation of the border, policies to dismantle camps and crackdowns on humanitarian aid organisations.  </a:t>
            </a:r>
          </a:p>
        </p:txBody>
      </p:sp>
      <p:sp>
        <p:nvSpPr>
          <p:cNvPr id="6" name="ZoneTexte 5">
            <a:extLst>
              <a:ext uri="{FF2B5EF4-FFF2-40B4-BE49-F238E27FC236}">
                <a16:creationId xmlns:a16="http://schemas.microsoft.com/office/drawing/2014/main" id="{F4F5415F-E72C-5DB0-AAF1-08D671C6D647}"/>
              </a:ext>
            </a:extLst>
          </p:cNvPr>
          <p:cNvSpPr txBox="1"/>
          <p:nvPr/>
        </p:nvSpPr>
        <p:spPr>
          <a:xfrm>
            <a:off x="660402" y="1780661"/>
            <a:ext cx="5705062" cy="461665"/>
          </a:xfrm>
          <a:prstGeom prst="rect">
            <a:avLst/>
          </a:prstGeom>
          <a:noFill/>
        </p:spPr>
        <p:txBody>
          <a:bodyPr wrap="square">
            <a:spAutoFit/>
          </a:bodyPr>
          <a:lstStyle/>
          <a:p>
            <a:pPr algn="just"/>
            <a:r>
              <a:rPr lang="fr-FR" sz="2400" dirty="0">
                <a:solidFill>
                  <a:srgbClr val="FF7A24"/>
                </a:solidFill>
                <a:latin typeface="Tw Cen MT Condensed Extra Bold" panose="020B0803020202020204" pitchFamily="34" charset="0"/>
                <a:ea typeface="Source Sans Pro" panose="020B0503030403020204" pitchFamily="34" charset="0"/>
              </a:rPr>
              <a:t>PROGRESS TOWARDS THE SDGs IN THE STUDY AREA</a:t>
            </a:r>
          </a:p>
        </p:txBody>
      </p:sp>
      <p:grpSp>
        <p:nvGrpSpPr>
          <p:cNvPr id="16" name="Groupe 15">
            <a:extLst>
              <a:ext uri="{FF2B5EF4-FFF2-40B4-BE49-F238E27FC236}">
                <a16:creationId xmlns:a16="http://schemas.microsoft.com/office/drawing/2014/main" id="{031B63FF-CF2D-865B-C13D-E4C8C2BA211B}"/>
              </a:ext>
            </a:extLst>
          </p:cNvPr>
          <p:cNvGrpSpPr/>
          <p:nvPr/>
        </p:nvGrpSpPr>
        <p:grpSpPr>
          <a:xfrm>
            <a:off x="6508381" y="1838346"/>
            <a:ext cx="5178132" cy="3993437"/>
            <a:chOff x="816268" y="2291377"/>
            <a:chExt cx="5977244" cy="3993437"/>
          </a:xfrm>
        </p:grpSpPr>
        <p:sp>
          <p:nvSpPr>
            <p:cNvPr id="17" name="Rectangle : coins arrondis 16">
              <a:extLst>
                <a:ext uri="{FF2B5EF4-FFF2-40B4-BE49-F238E27FC236}">
                  <a16:creationId xmlns:a16="http://schemas.microsoft.com/office/drawing/2014/main" id="{F991AD3F-78E7-48D8-C8E1-C3C90A039ECD}"/>
                </a:ext>
              </a:extLst>
            </p:cNvPr>
            <p:cNvSpPr/>
            <p:nvPr/>
          </p:nvSpPr>
          <p:spPr>
            <a:xfrm>
              <a:off x="816268" y="2291377"/>
              <a:ext cx="5977244" cy="3993437"/>
            </a:xfrm>
            <a:prstGeom prst="roundRect">
              <a:avLst>
                <a:gd name="adj" fmla="val 8165"/>
              </a:avLst>
            </a:prstGeom>
            <a:solidFill>
              <a:srgbClr val="FDE2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0DCA8A7A-7B69-B1EE-BE13-73255056FCB4}"/>
                </a:ext>
              </a:extLst>
            </p:cNvPr>
            <p:cNvSpPr txBox="1"/>
            <p:nvPr/>
          </p:nvSpPr>
          <p:spPr>
            <a:xfrm>
              <a:off x="1219863" y="2447001"/>
              <a:ext cx="5170052" cy="461665"/>
            </a:xfrm>
            <a:prstGeom prst="rect">
              <a:avLst/>
            </a:prstGeom>
            <a:noFill/>
          </p:spPr>
          <p:txBody>
            <a:bodyPr wrap="square">
              <a:spAutoFit/>
            </a:bodyPr>
            <a:lstStyle/>
            <a:p>
              <a:pPr algn="ctr"/>
              <a:r>
                <a:rPr lang="fr-FR" sz="2400" dirty="0">
                  <a:solidFill>
                    <a:srgbClr val="FF7A24"/>
                  </a:solidFill>
                  <a:latin typeface="Tw Cen MT Condensed Extra Bold" panose="020B0803020202020204" pitchFamily="34" charset="0"/>
                  <a:ea typeface="Source Sans Pro" panose="020B0503030403020204" pitchFamily="34" charset="0"/>
                </a:rPr>
                <a:t>AREAS FOR FURTHER DEVELOPMENT</a:t>
              </a:r>
            </a:p>
          </p:txBody>
        </p:sp>
        <p:sp>
          <p:nvSpPr>
            <p:cNvPr id="19" name="ZoneTexte 18">
              <a:extLst>
                <a:ext uri="{FF2B5EF4-FFF2-40B4-BE49-F238E27FC236}">
                  <a16:creationId xmlns:a16="http://schemas.microsoft.com/office/drawing/2014/main" id="{C31A7E90-0A91-B3CE-DA1B-8E57DCDD3F18}"/>
                </a:ext>
              </a:extLst>
            </p:cNvPr>
            <p:cNvSpPr txBox="1"/>
            <p:nvPr/>
          </p:nvSpPr>
          <p:spPr>
            <a:xfrm>
              <a:off x="1031425" y="3113141"/>
              <a:ext cx="5546925" cy="2800767"/>
            </a:xfrm>
            <a:prstGeom prst="rect">
              <a:avLst/>
            </a:prstGeom>
            <a:noFill/>
          </p:spPr>
          <p:txBody>
            <a:bodyPr wrap="square" rtlCol="0">
              <a:spAutoFit/>
            </a:bodyPr>
            <a:lstStyle/>
            <a:p>
              <a:pPr algn="ctr"/>
              <a:r>
                <a:rPr lang="fr-FR" sz="1600" dirty="0"/>
                <a:t>Strengthen policies to combat prejudice and discrimination based on presumed origin.</a:t>
              </a:r>
            </a:p>
            <a:p>
              <a:pPr algn="ctr"/>
              <a:endParaRPr lang="fr-FR" sz="1600" dirty="0"/>
            </a:p>
            <a:p>
              <a:pPr algn="ctr"/>
              <a:r>
                <a:rPr lang="fr-FR" sz="1600" dirty="0"/>
                <a:t>Create spaces for information, discussion and action on migration issues and human dignity within the region.</a:t>
              </a:r>
            </a:p>
            <a:p>
              <a:pPr algn="ctr"/>
              <a:endParaRPr lang="fr-FR" sz="1600" dirty="0"/>
            </a:p>
            <a:p>
              <a:pPr algn="ctr"/>
              <a:r>
                <a:rPr lang="fr-FR" sz="1600" dirty="0"/>
                <a:t>Strengthen psychosocial support services for young people, in particular by creating spaces for collective exchange.</a:t>
              </a:r>
            </a:p>
          </p:txBody>
        </p:sp>
        <p:cxnSp>
          <p:nvCxnSpPr>
            <p:cNvPr id="20" name="Connecteur droit 19">
              <a:extLst>
                <a:ext uri="{FF2B5EF4-FFF2-40B4-BE49-F238E27FC236}">
                  <a16:creationId xmlns:a16="http://schemas.microsoft.com/office/drawing/2014/main" id="{4E7676C8-CE65-0F95-A476-69828AAEEC66}"/>
                </a:ext>
              </a:extLst>
            </p:cNvPr>
            <p:cNvCxnSpPr>
              <a:cxnSpLocks/>
            </p:cNvCxnSpPr>
            <p:nvPr/>
          </p:nvCxnSpPr>
          <p:spPr>
            <a:xfrm flipH="1">
              <a:off x="3272699" y="3966208"/>
              <a:ext cx="10643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grpSp>
      <p:pic>
        <p:nvPicPr>
          <p:cNvPr id="1026" name="Picture 2">
            <a:extLst>
              <a:ext uri="{FF2B5EF4-FFF2-40B4-BE49-F238E27FC236}">
                <a16:creationId xmlns:a16="http://schemas.microsoft.com/office/drawing/2014/main" id="{FB934D3D-D5B4-C6B5-A583-445C2DD211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822" t="34491" r="66050" b="34556"/>
          <a:stretch>
            <a:fillRect/>
          </a:stretch>
        </p:blipFill>
        <p:spPr bwMode="auto">
          <a:xfrm>
            <a:off x="9428480" y="5549749"/>
            <a:ext cx="1353082" cy="13038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9329CF9-245E-952C-C83C-CBBF5A9060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577" t="34178" r="33987" b="34869"/>
          <a:stretch>
            <a:fillRect/>
          </a:stretch>
        </p:blipFill>
        <p:spPr bwMode="auto">
          <a:xfrm>
            <a:off x="10886679" y="5549749"/>
            <a:ext cx="1296000" cy="130481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necteur droit 20">
            <a:extLst>
              <a:ext uri="{FF2B5EF4-FFF2-40B4-BE49-F238E27FC236}">
                <a16:creationId xmlns:a16="http://schemas.microsoft.com/office/drawing/2014/main" id="{728F951E-4111-C14C-142C-B0D6FCAD68D5}"/>
              </a:ext>
            </a:extLst>
          </p:cNvPr>
          <p:cNvCxnSpPr>
            <a:cxnSpLocks/>
          </p:cNvCxnSpPr>
          <p:nvPr/>
        </p:nvCxnSpPr>
        <p:spPr>
          <a:xfrm flipH="1">
            <a:off x="2944293" y="4519332"/>
            <a:ext cx="922083" cy="0"/>
          </a:xfrm>
          <a:prstGeom prst="line">
            <a:avLst/>
          </a:prstGeom>
          <a:ln w="34925">
            <a:solidFill>
              <a:srgbClr val="199C9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122819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DA756D4C596E449C50952C9DC0F1EB" ma:contentTypeVersion="18" ma:contentTypeDescription="Crée un document." ma:contentTypeScope="" ma:versionID="0044d559de244bb2bd260477dfb2c383">
  <xsd:schema xmlns:xsd="http://www.w3.org/2001/XMLSchema" xmlns:xs="http://www.w3.org/2001/XMLSchema" xmlns:p="http://schemas.microsoft.com/office/2006/metadata/properties" xmlns:ns2="24775c66-5784-4d69-a12a-7ac41f3dbb1f" xmlns:ns3="c12ee17d-b28d-4491-8e0a-16473eff28f7" targetNamespace="http://schemas.microsoft.com/office/2006/metadata/properties" ma:root="true" ma:fieldsID="c64dbc8079d08b4a2c880f20d8aa74ed" ns2:_="" ns3:_="">
    <xsd:import namespace="24775c66-5784-4d69-a12a-7ac41f3dbb1f"/>
    <xsd:import namespace="c12ee17d-b28d-4491-8e0a-16473eff28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775c66-5784-4d69-a12a-7ac41f3dbb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f3af3630-4c57-45c7-814b-2fb1f474fa0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2ee17d-b28d-4491-8e0a-16473eff28f7"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00deb93e-b6d4-48bb-adca-8658324183f7}" ma:internalName="TaxCatchAll" ma:showField="CatchAllData" ma:web="c12ee17d-b28d-4491-8e0a-16473eff28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4775c66-5784-4d69-a12a-7ac41f3dbb1f">
      <Terms xmlns="http://schemas.microsoft.com/office/infopath/2007/PartnerControls"/>
    </lcf76f155ced4ddcb4097134ff3c332f>
    <TaxCatchAll xmlns="c12ee17d-b28d-4491-8e0a-16473eff28f7" xsi:nil="true"/>
  </documentManagement>
</p:properties>
</file>

<file path=customXml/itemProps1.xml><?xml version="1.0" encoding="utf-8"?>
<ds:datastoreItem xmlns:ds="http://schemas.openxmlformats.org/officeDocument/2006/customXml" ds:itemID="{84693364-F4C5-45E8-83D9-E09FDBE0449C}">
  <ds:schemaRefs>
    <ds:schemaRef ds:uri="http://schemas.microsoft.com/sharepoint/v3/contenttype/forms"/>
  </ds:schemaRefs>
</ds:datastoreItem>
</file>

<file path=customXml/itemProps2.xml><?xml version="1.0" encoding="utf-8"?>
<ds:datastoreItem xmlns:ds="http://schemas.openxmlformats.org/officeDocument/2006/customXml" ds:itemID="{E4932887-D0C0-4989-AC4E-AE95CA5588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775c66-5784-4d69-a12a-7ac41f3dbb1f"/>
    <ds:schemaRef ds:uri="c12ee17d-b28d-4491-8e0a-16473eff28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7690D5-2C33-42A6-8F89-E4AA0A7A5DB7}">
  <ds:schemaRefs>
    <ds:schemaRef ds:uri="http://schemas.microsoft.com/office/2006/metadata/properties"/>
    <ds:schemaRef ds:uri="http://schemas.microsoft.com/office/infopath/2007/PartnerControls"/>
    <ds:schemaRef ds:uri="24775c66-5784-4d69-a12a-7ac41f3dbb1f"/>
    <ds:schemaRef ds:uri="c12ee17d-b28d-4491-8e0a-16473eff28f7"/>
  </ds:schemaRefs>
</ds:datastoreItem>
</file>

<file path=docProps/app.xml><?xml version="1.0" encoding="utf-8"?>
<Properties xmlns="http://schemas.openxmlformats.org/officeDocument/2006/extended-properties" xmlns:vt="http://schemas.openxmlformats.org/officeDocument/2006/docPropsVTypes">
  <TotalTime>0</TotalTime>
  <Words>1910</Words>
  <Application>Microsoft Office PowerPoint</Application>
  <PresentationFormat>Grand écran</PresentationFormat>
  <Paragraphs>209</Paragraphs>
  <Slides>20</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Aptos</vt:lpstr>
      <vt:lpstr>Aptos (Corps</vt:lpstr>
      <vt:lpstr>Aptos Display</vt:lpstr>
      <vt:lpstr>Arial</vt:lpstr>
      <vt:lpstr>Source Sans Pro</vt:lpstr>
      <vt:lpstr>Tw Cen MT Condensed Extra Bold</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Léonie Muxonat</dc:creator>
  <cp:keywords>, docId:70516F25DCFE6D3EEA83209216DBB105</cp:keywords>
  <cp:lastModifiedBy>Nadège Riche</cp:lastModifiedBy>
  <cp:revision>508</cp:revision>
  <dcterms:created xsi:type="dcterms:W3CDTF">2026-04-10T08:22:01Z</dcterms:created>
  <dcterms:modified xsi:type="dcterms:W3CDTF">2026-05-27T10:36:31Z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0x01010014DA756D4C596E449C50952C9DC0F1EB</vt:lpwstr>
  </property>
  <property fmtid="{D5CDD505-2E9C-101B-9397-08002B2CF9AE}" pid="3" name="MediaServiceImageTags">
    <vt:lpwstr/>
  </property>
</Properties>
</file>